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2"/>
  </p:notesMasterIdLst>
  <p:sldIdLst>
    <p:sldId id="309" r:id="rId3"/>
    <p:sldId id="305" r:id="rId4"/>
    <p:sldId id="308" r:id="rId5"/>
    <p:sldId id="320" r:id="rId6"/>
    <p:sldId id="303" r:id="rId7"/>
    <p:sldId id="300" r:id="rId8"/>
    <p:sldId id="315" r:id="rId9"/>
    <p:sldId id="319" r:id="rId10"/>
    <p:sldId id="317"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C000"/>
    <a:srgbClr val="FFE117"/>
    <a:srgbClr val="FFFF99"/>
    <a:srgbClr val="1860A7"/>
    <a:srgbClr val="ED4A1B"/>
    <a:srgbClr val="F27119"/>
    <a:srgbClr val="0481C6"/>
    <a:srgbClr val="20A9DE"/>
    <a:srgbClr val="33A0DD"/>
    <a:srgbClr val="E0521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80228" autoAdjust="0"/>
  </p:normalViewPr>
  <p:slideViewPr>
    <p:cSldViewPr>
      <p:cViewPr>
        <p:scale>
          <a:sx n="63" d="100"/>
          <a:sy n="63" d="100"/>
        </p:scale>
        <p:origin x="-1560" y="-496"/>
      </p:cViewPr>
      <p:guideLst>
        <p:guide orient="horz" pos="3910"/>
        <p:guide pos="1389"/>
        <p:guide pos="5039"/>
        <p:guide pos="5179"/>
        <p:guide pos="5142"/>
      </p:guideLst>
    </p:cSldViewPr>
  </p:slideViewPr>
  <p:outlineViewPr>
    <p:cViewPr>
      <p:scale>
        <a:sx n="33" d="100"/>
        <a:sy n="33" d="100"/>
      </p:scale>
      <p:origin x="0" y="0"/>
    </p:cViewPr>
  </p:outlineViewPr>
  <p:notesTextViewPr>
    <p:cViewPr>
      <p:scale>
        <a:sx n="1" d="1"/>
        <a:sy n="1" d="1"/>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9E05F1-1C03-4A6E-96FC-ED18937BBE55}" type="datetimeFigureOut">
              <a:rPr lang="en-US" smtClean="0"/>
              <a:t>1/27/19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2EDA39-7F85-4AAE-808F-339CD5297762}" type="slidenum">
              <a:rPr lang="en-US" smtClean="0"/>
              <a:t>‹#›</a:t>
            </a:fld>
            <a:endParaRPr lang="en-US"/>
          </a:p>
        </p:txBody>
      </p:sp>
    </p:spTree>
    <p:extLst>
      <p:ext uri="{BB962C8B-B14F-4D97-AF65-F5344CB8AC3E}">
        <p14:creationId xmlns:p14="http://schemas.microsoft.com/office/powerpoint/2010/main" val="122637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Smile…..Your life just got easier.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a:p>
            <a:r>
              <a:rPr lang="en-US" dirty="0" smtClean="0"/>
              <a:t>Cigna offers customers “best in class” dental program. </a:t>
            </a:r>
          </a:p>
          <a:p>
            <a:r>
              <a:rPr lang="en-US" dirty="0" smtClean="0"/>
              <a:t>What does that mean for you?</a:t>
            </a:r>
          </a:p>
          <a:p>
            <a:endParaRPr lang="en-US" dirty="0"/>
          </a:p>
        </p:txBody>
      </p:sp>
      <p:sp>
        <p:nvSpPr>
          <p:cNvPr id="4" name="Slide Number Placeholder 3"/>
          <p:cNvSpPr>
            <a:spLocks noGrp="1"/>
          </p:cNvSpPr>
          <p:nvPr>
            <p:ph type="sldNum" sz="quarter" idx="10"/>
          </p:nvPr>
        </p:nvSpPr>
        <p:spPr/>
        <p:txBody>
          <a:bodyPr/>
          <a:lstStyle/>
          <a:p>
            <a:fld id="{E62EDA39-7F85-4AAE-808F-339CD5297762}" type="slidenum">
              <a:rPr lang="en-US" smtClean="0"/>
              <a:t>1</a:t>
            </a:fld>
            <a:endParaRPr lang="en-US"/>
          </a:p>
        </p:txBody>
      </p:sp>
    </p:spTree>
    <p:extLst>
      <p:ext uri="{BB962C8B-B14F-4D97-AF65-F5344CB8AC3E}">
        <p14:creationId xmlns:p14="http://schemas.microsoft.com/office/powerpoint/2010/main" val="265584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Cigna empowers employees with a industry leading and truly differentiated consumer experience to get the most out of their dental plan. We help maximize the value of your employee’s plan with the </a:t>
            </a: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same consumer transparencies and tools </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they have come to expect in other aspects of their lives.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We work to make it as easy as possible for customers to use their plan as well as avoid cost surprises with industry leading tools that help reduce costs while also earning some of the highest member satisfaction  ratings in the industry.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Our unique engagement platform is only available for our Dental PPO clients at this time: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Provides an opportunity to offer an enhanced customer experience, with the ability for customers to shop for services by price, compare dentists, review benefits and book appointments online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Increases customer utilization of in-network providers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Promotes provider engagement -Reduces costs to the customer, client and Cigna by informing customer on benefits of using network providers.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Note: DHMO is still in the plan going forward. </a:t>
            </a:r>
          </a:p>
          <a:p>
            <a:endParaRPr lang="en-US" dirty="0"/>
          </a:p>
        </p:txBody>
      </p:sp>
      <p:sp>
        <p:nvSpPr>
          <p:cNvPr id="4" name="Slide Number Placeholder 3"/>
          <p:cNvSpPr>
            <a:spLocks noGrp="1"/>
          </p:cNvSpPr>
          <p:nvPr>
            <p:ph type="sldNum" sz="quarter" idx="10"/>
          </p:nvPr>
        </p:nvSpPr>
        <p:spPr/>
        <p:txBody>
          <a:bodyPr/>
          <a:lstStyle/>
          <a:p>
            <a:fld id="{E62EDA39-7F85-4AAE-808F-339CD5297762}" type="slidenum">
              <a:rPr lang="en-US" smtClean="0"/>
              <a:t>2</a:t>
            </a:fld>
            <a:endParaRPr lang="en-US"/>
          </a:p>
        </p:txBody>
      </p:sp>
    </p:spTree>
    <p:extLst>
      <p:ext uri="{BB962C8B-B14F-4D97-AF65-F5344CB8AC3E}">
        <p14:creationId xmlns:p14="http://schemas.microsoft.com/office/powerpoint/2010/main" val="164913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and compare more than</a:t>
            </a:r>
            <a:r>
              <a:rPr lang="en-US" baseline="0" dirty="0" smtClean="0"/>
              <a:t> [XXX] dentists in the [city name] area.</a:t>
            </a:r>
          </a:p>
          <a:p>
            <a:r>
              <a:rPr lang="en-US" baseline="0" dirty="0" smtClean="0"/>
              <a:t>See costs for procedures</a:t>
            </a:r>
          </a:p>
          <a:p>
            <a:r>
              <a:rPr lang="en-US" baseline="0" dirty="0" smtClean="0"/>
              <a:t>Get remainders for appointments and care.</a:t>
            </a:r>
            <a:endParaRPr lang="en-US" dirty="0"/>
          </a:p>
        </p:txBody>
      </p:sp>
      <p:sp>
        <p:nvSpPr>
          <p:cNvPr id="4" name="Slide Number Placeholder 3"/>
          <p:cNvSpPr>
            <a:spLocks noGrp="1"/>
          </p:cNvSpPr>
          <p:nvPr>
            <p:ph type="sldNum" sz="quarter" idx="10"/>
          </p:nvPr>
        </p:nvSpPr>
        <p:spPr/>
        <p:txBody>
          <a:bodyPr/>
          <a:lstStyle/>
          <a:p>
            <a:fld id="{E62EDA39-7F85-4AAE-808F-339CD5297762}" type="slidenum">
              <a:rPr lang="en-US" smtClean="0"/>
              <a:t>3</a:t>
            </a:fld>
            <a:endParaRPr lang="en-US"/>
          </a:p>
        </p:txBody>
      </p:sp>
    </p:spTree>
    <p:extLst>
      <p:ext uri="{BB962C8B-B14F-4D97-AF65-F5344CB8AC3E}">
        <p14:creationId xmlns:p14="http://schemas.microsoft.com/office/powerpoint/2010/main" val="279247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Our online tool allows our customers to:</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-Comparison shop for dentists by price, efficiency, patient satisfaction &amp; location.</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A dentist detail page provides deeper insight of a given practice, showing:</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Education level</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Years in practice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Appointment scheduling</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Videos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Photos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Provider locations are displayed, showing geographic location as well as network.</a:t>
            </a:r>
          </a:p>
          <a:p>
            <a:endParaRPr lang="en-US" dirty="0"/>
          </a:p>
        </p:txBody>
      </p:sp>
      <p:sp>
        <p:nvSpPr>
          <p:cNvPr id="4" name="Slide Number Placeholder 3"/>
          <p:cNvSpPr>
            <a:spLocks noGrp="1"/>
          </p:cNvSpPr>
          <p:nvPr>
            <p:ph type="sldNum" sz="quarter" idx="10"/>
          </p:nvPr>
        </p:nvSpPr>
        <p:spPr/>
        <p:txBody>
          <a:bodyPr/>
          <a:lstStyle/>
          <a:p>
            <a:fld id="{E62EDA39-7F85-4AAE-808F-339CD529776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6009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Cigna is the first and only carrier to offer the Brighter </a:t>
            </a:r>
            <a:r>
              <a:rPr kumimoji="0" lang="en-US" sz="1000" b="0" i="0" u="none" strike="noStrike" kern="1200" cap="none" spc="0" normalizeH="0" baseline="0" noProof="0" dirty="0" err="1"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Score</a:t>
            </a:r>
            <a:r>
              <a:rPr kumimoji="0" lang="en-US" sz="1000" b="0" i="0" u="none" strike="noStrike" kern="1200" cap="none" spc="0" normalizeH="0" baseline="30000" noProof="0" dirty="0" err="1"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TM</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technology which brings innovative online customer experience tools to the dental-related portions of myCigna.com. This will help build the kind of patient-dentist relationships that increase the value of dental benefits for customers and providers alike.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-The Brighter </a:t>
            </a:r>
            <a:r>
              <a:rPr kumimoji="0" lang="en-US" sz="1000" b="0" i="0" u="none" strike="noStrike" kern="1200" cap="none" spc="0" normalizeH="0" baseline="0" noProof="0" dirty="0" err="1"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Score</a:t>
            </a:r>
            <a:r>
              <a:rPr kumimoji="0" lang="en-US" sz="1000" b="0" i="0" u="none" strike="noStrike" kern="1200" cap="none" spc="0" normalizeH="0" baseline="30000" noProof="0" dirty="0" err="1"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TM</a:t>
            </a:r>
            <a:r>
              <a:rPr kumimoji="0" lang="en-US" sz="1000" b="0" i="0" u="none" strike="noStrike" kern="1200" cap="none" spc="0" normalizeH="0" baseline="3000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will easily note the best provider for the customer that measures affordability, experience and patient satisfaction.</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a:t>
            </a: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Access certified patient reviews of dentists.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The Brighter Score </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is the healthcare industry's first comprehensive guide for customers to compare the overall value offered by our different network providers, a provider's Brighter Score is comprised of three key attributes: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1. </a:t>
            </a: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Professional History </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which measures a provider's professional and educational background including a review of their dental license history and advanced training they have received;</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2. </a:t>
            </a: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Patient Experience </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which measures feedback from verified-patients regarding their experience at the provider, provider’s online reputation, and the amenities their practices features;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3. </a:t>
            </a: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Overall Affordability </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which measures the estimated out-of-pocket costs you will have to pay that provider for the most common procedures that patients receive.</a:t>
            </a:r>
          </a:p>
          <a:p>
            <a:endParaRPr lang="en-US" dirty="0"/>
          </a:p>
        </p:txBody>
      </p:sp>
      <p:sp>
        <p:nvSpPr>
          <p:cNvPr id="4" name="Slide Number Placeholder 3"/>
          <p:cNvSpPr>
            <a:spLocks noGrp="1"/>
          </p:cNvSpPr>
          <p:nvPr>
            <p:ph type="sldNum" sz="quarter" idx="10"/>
          </p:nvPr>
        </p:nvSpPr>
        <p:spPr/>
        <p:txBody>
          <a:bodyPr/>
          <a:lstStyle/>
          <a:p>
            <a:fld id="{E62EDA39-7F85-4AAE-808F-339CD5297762}" type="slidenum">
              <a:rPr lang="en-US" smtClean="0"/>
              <a:t>5</a:t>
            </a:fld>
            <a:endParaRPr lang="en-US"/>
          </a:p>
        </p:txBody>
      </p:sp>
    </p:spTree>
    <p:extLst>
      <p:ext uri="{BB962C8B-B14F-4D97-AF65-F5344CB8AC3E}">
        <p14:creationId xmlns:p14="http://schemas.microsoft.com/office/powerpoint/2010/main" val="350572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appointments online once a dentist is chosen.</a:t>
            </a:r>
          </a:p>
          <a:p>
            <a:r>
              <a:rPr lang="en-US" dirty="0" smtClean="0"/>
              <a:t>View more information about network dentists, including photos, videos, office amenities, associations, certifications and more.</a:t>
            </a:r>
          </a:p>
          <a:p>
            <a:endParaRPr lang="en-US" dirty="0"/>
          </a:p>
        </p:txBody>
      </p:sp>
      <p:sp>
        <p:nvSpPr>
          <p:cNvPr id="4" name="Slide Number Placeholder 3"/>
          <p:cNvSpPr>
            <a:spLocks noGrp="1"/>
          </p:cNvSpPr>
          <p:nvPr>
            <p:ph type="sldNum" sz="quarter" idx="10"/>
          </p:nvPr>
        </p:nvSpPr>
        <p:spPr/>
        <p:txBody>
          <a:bodyPr/>
          <a:lstStyle/>
          <a:p>
            <a:fld id="{E62EDA39-7F85-4AAE-808F-339CD5297762}" type="slidenum">
              <a:rPr lang="en-US" smtClean="0"/>
              <a:t>6</a:t>
            </a:fld>
            <a:endParaRPr lang="en-US"/>
          </a:p>
        </p:txBody>
      </p:sp>
    </p:spTree>
    <p:extLst>
      <p:ext uri="{BB962C8B-B14F-4D97-AF65-F5344CB8AC3E}">
        <p14:creationId xmlns:p14="http://schemas.microsoft.com/office/powerpoint/2010/main" val="378859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where</a:t>
            </a:r>
            <a:r>
              <a:rPr lang="en-US" baseline="0" dirty="0" smtClean="0"/>
              <a:t> you are and we have who you want. </a:t>
            </a:r>
          </a:p>
          <a:p>
            <a:endParaRPr lang="en-US" baseline="0" dirty="0" smtClean="0"/>
          </a:p>
          <a:p>
            <a:r>
              <a:rPr lang="en-US" baseline="0" dirty="0" smtClean="0"/>
              <a:t>&lt;insert copy about client detailed location(s) and our providers&gt;</a:t>
            </a:r>
            <a:endParaRPr lang="en-US" dirty="0" smtClean="0"/>
          </a:p>
          <a:p>
            <a:endParaRPr lang="en-US" dirty="0"/>
          </a:p>
        </p:txBody>
      </p:sp>
      <p:sp>
        <p:nvSpPr>
          <p:cNvPr id="4" name="Slide Number Placeholder 3"/>
          <p:cNvSpPr>
            <a:spLocks noGrp="1"/>
          </p:cNvSpPr>
          <p:nvPr>
            <p:ph type="sldNum" sz="quarter" idx="10"/>
          </p:nvPr>
        </p:nvSpPr>
        <p:spPr/>
        <p:txBody>
          <a:bodyPr/>
          <a:lstStyle/>
          <a:p>
            <a:fld id="{E62EDA39-7F85-4AAE-808F-339CD5297762}" type="slidenum">
              <a:rPr lang="en-US" smtClean="0"/>
              <a:t>7</a:t>
            </a:fld>
            <a:endParaRPr lang="en-US"/>
          </a:p>
        </p:txBody>
      </p:sp>
    </p:spTree>
    <p:extLst>
      <p:ext uri="{BB962C8B-B14F-4D97-AF65-F5344CB8AC3E}">
        <p14:creationId xmlns:p14="http://schemas.microsoft.com/office/powerpoint/2010/main" val="413685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821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79A468-9CA6-4DCB-85BD-23EF8865D09B}" type="datetimeFigureOut">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593B8-64C0-4E0A-A056-2FC4EF4678A6}" type="slidenum">
              <a:rPr lang="en-US" smtClean="0"/>
              <a:t>‹#›</a:t>
            </a:fld>
            <a:endParaRPr lang="en-US"/>
          </a:p>
        </p:txBody>
      </p:sp>
    </p:spTree>
    <p:extLst>
      <p:ext uri="{BB962C8B-B14F-4D97-AF65-F5344CB8AC3E}">
        <p14:creationId xmlns:p14="http://schemas.microsoft.com/office/powerpoint/2010/main" val="113760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9A468-9CA6-4DCB-85BD-23EF8865D09B}" type="datetimeFigureOut">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593B8-64C0-4E0A-A056-2FC4EF4678A6}" type="slidenum">
              <a:rPr lang="en-US" smtClean="0"/>
              <a:t>‹#›</a:t>
            </a:fld>
            <a:endParaRPr lang="en-US"/>
          </a:p>
        </p:txBody>
      </p:sp>
    </p:spTree>
    <p:extLst>
      <p:ext uri="{BB962C8B-B14F-4D97-AF65-F5344CB8AC3E}">
        <p14:creationId xmlns:p14="http://schemas.microsoft.com/office/powerpoint/2010/main" val="347649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9A468-9CA6-4DCB-85BD-23EF8865D09B}" type="datetimeFigureOut">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593B8-64C0-4E0A-A056-2FC4EF4678A6}" type="slidenum">
              <a:rPr lang="en-US" smtClean="0"/>
              <a:t>‹#›</a:t>
            </a:fld>
            <a:endParaRPr lang="en-US"/>
          </a:p>
        </p:txBody>
      </p:sp>
    </p:spTree>
    <p:extLst>
      <p:ext uri="{BB962C8B-B14F-4D97-AF65-F5344CB8AC3E}">
        <p14:creationId xmlns:p14="http://schemas.microsoft.com/office/powerpoint/2010/main" val="20424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9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9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05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53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18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6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16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35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9A468-9CA6-4DCB-85BD-23EF8865D09B}" type="datetimeFigureOut">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593B8-64C0-4E0A-A056-2FC4EF4678A6}" type="slidenum">
              <a:rPr lang="en-US" smtClean="0"/>
              <a:t>‹#›</a:t>
            </a:fld>
            <a:endParaRPr lang="en-US"/>
          </a:p>
        </p:txBody>
      </p:sp>
    </p:spTree>
    <p:extLst>
      <p:ext uri="{BB962C8B-B14F-4D97-AF65-F5344CB8AC3E}">
        <p14:creationId xmlns:p14="http://schemas.microsoft.com/office/powerpoint/2010/main" val="161380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62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40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9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9A468-9CA6-4DCB-85BD-23EF8865D09B}" type="datetimeFigureOut">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593B8-64C0-4E0A-A056-2FC4EF4678A6}" type="slidenum">
              <a:rPr lang="en-US" smtClean="0"/>
              <a:t>‹#›</a:t>
            </a:fld>
            <a:endParaRPr lang="en-US"/>
          </a:p>
        </p:txBody>
      </p:sp>
    </p:spTree>
    <p:extLst>
      <p:ext uri="{BB962C8B-B14F-4D97-AF65-F5344CB8AC3E}">
        <p14:creationId xmlns:p14="http://schemas.microsoft.com/office/powerpoint/2010/main" val="147430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9A468-9CA6-4DCB-85BD-23EF8865D09B}" type="datetimeFigureOut">
              <a:rPr lang="en-US" smtClean="0"/>
              <a:t>1/27/19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593B8-64C0-4E0A-A056-2FC4EF4678A6}" type="slidenum">
              <a:rPr lang="en-US" smtClean="0"/>
              <a:t>‹#›</a:t>
            </a:fld>
            <a:endParaRPr lang="en-US"/>
          </a:p>
        </p:txBody>
      </p:sp>
    </p:spTree>
    <p:extLst>
      <p:ext uri="{BB962C8B-B14F-4D97-AF65-F5344CB8AC3E}">
        <p14:creationId xmlns:p14="http://schemas.microsoft.com/office/powerpoint/2010/main" val="260212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9A468-9CA6-4DCB-85BD-23EF8865D09B}" type="datetimeFigureOut">
              <a:rPr lang="en-US" smtClean="0"/>
              <a:t>1/27/19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E593B8-64C0-4E0A-A056-2FC4EF4678A6}" type="slidenum">
              <a:rPr lang="en-US" smtClean="0"/>
              <a:t>‹#›</a:t>
            </a:fld>
            <a:endParaRPr lang="en-US"/>
          </a:p>
        </p:txBody>
      </p:sp>
    </p:spTree>
    <p:extLst>
      <p:ext uri="{BB962C8B-B14F-4D97-AF65-F5344CB8AC3E}">
        <p14:creationId xmlns:p14="http://schemas.microsoft.com/office/powerpoint/2010/main" val="290039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79A468-9CA6-4DCB-85BD-23EF8865D09B}" type="datetimeFigureOut">
              <a:rPr lang="en-US" smtClean="0"/>
              <a:t>1/27/19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E593B8-64C0-4E0A-A056-2FC4EF4678A6}" type="slidenum">
              <a:rPr lang="en-US" smtClean="0"/>
              <a:t>‹#›</a:t>
            </a:fld>
            <a:endParaRPr lang="en-US"/>
          </a:p>
        </p:txBody>
      </p:sp>
    </p:spTree>
    <p:extLst>
      <p:ext uri="{BB962C8B-B14F-4D97-AF65-F5344CB8AC3E}">
        <p14:creationId xmlns:p14="http://schemas.microsoft.com/office/powerpoint/2010/main" val="240756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9A468-9CA6-4DCB-85BD-23EF8865D09B}" type="datetimeFigureOut">
              <a:rPr lang="en-US" smtClean="0"/>
              <a:t>1/27/19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E593B8-64C0-4E0A-A056-2FC4EF4678A6}" type="slidenum">
              <a:rPr lang="en-US" smtClean="0"/>
              <a:t>‹#›</a:t>
            </a:fld>
            <a:endParaRPr lang="en-US"/>
          </a:p>
        </p:txBody>
      </p:sp>
    </p:spTree>
    <p:extLst>
      <p:ext uri="{BB962C8B-B14F-4D97-AF65-F5344CB8AC3E}">
        <p14:creationId xmlns:p14="http://schemas.microsoft.com/office/powerpoint/2010/main" val="326545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9A468-9CA6-4DCB-85BD-23EF8865D09B}" type="datetimeFigureOut">
              <a:rPr lang="en-US" smtClean="0"/>
              <a:t>1/27/19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593B8-64C0-4E0A-A056-2FC4EF4678A6}" type="slidenum">
              <a:rPr lang="en-US" smtClean="0"/>
              <a:t>‹#›</a:t>
            </a:fld>
            <a:endParaRPr lang="en-US"/>
          </a:p>
        </p:txBody>
      </p:sp>
    </p:spTree>
    <p:extLst>
      <p:ext uri="{BB962C8B-B14F-4D97-AF65-F5344CB8AC3E}">
        <p14:creationId xmlns:p14="http://schemas.microsoft.com/office/powerpoint/2010/main" val="362299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9A468-9CA6-4DCB-85BD-23EF8865D09B}" type="datetimeFigureOut">
              <a:rPr lang="en-US" smtClean="0"/>
              <a:t>1/27/19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593B8-64C0-4E0A-A056-2FC4EF4678A6}" type="slidenum">
              <a:rPr lang="en-US" smtClean="0"/>
              <a:t>‹#›</a:t>
            </a:fld>
            <a:endParaRPr lang="en-US"/>
          </a:p>
        </p:txBody>
      </p:sp>
    </p:spTree>
    <p:extLst>
      <p:ext uri="{BB962C8B-B14F-4D97-AF65-F5344CB8AC3E}">
        <p14:creationId xmlns:p14="http://schemas.microsoft.com/office/powerpoint/2010/main" val="14869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A468-9CA6-4DCB-85BD-23EF8865D09B}" type="datetimeFigureOut">
              <a:rPr lang="en-US" smtClean="0"/>
              <a:t>1/27/19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593B8-64C0-4E0A-A056-2FC4EF4678A6}" type="slidenum">
              <a:rPr lang="en-US" smtClean="0"/>
              <a:t>‹#›</a:t>
            </a:fld>
            <a:endParaRPr lang="en-US"/>
          </a:p>
        </p:txBody>
      </p:sp>
    </p:spTree>
    <p:extLst>
      <p:ext uri="{BB962C8B-B14F-4D97-AF65-F5344CB8AC3E}">
        <p14:creationId xmlns:p14="http://schemas.microsoft.com/office/powerpoint/2010/main" val="37876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A468-9CA6-4DCB-85BD-23EF8865D09B}" type="datetimeFigureOut">
              <a:rPr lang="en-US" smtClean="0">
                <a:solidFill>
                  <a:prstClr val="black">
                    <a:tint val="75000"/>
                  </a:prstClr>
                </a:solidFill>
              </a:rPr>
              <a:pPr/>
              <a:t>1/27/19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593B8-64C0-4E0A-A056-2FC4EF467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890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_ThinkstockPhotos-511586052.png"/>
          <p:cNvPicPr>
            <a:picLocks noChangeAspect="1"/>
          </p:cNvPicPr>
          <p:nvPr/>
        </p:nvPicPr>
        <p:blipFill rotWithShape="1">
          <a:blip r:embed="rId3" cstate="screen">
            <a:extLst>
              <a:ext uri="{28A0092B-C50C-407E-A947-70E740481C1C}">
                <a14:useLocalDpi xmlns:a14="http://schemas.microsoft.com/office/drawing/2010/main" val="0"/>
              </a:ext>
            </a:extLst>
          </a:blip>
          <a:srcRect l="11356" t="10672" r="14017" b="968"/>
          <a:stretch/>
        </p:blipFill>
        <p:spPr>
          <a:xfrm flipH="1">
            <a:off x="-203054" y="-4915"/>
            <a:ext cx="9347054" cy="7015315"/>
          </a:xfrm>
          <a:prstGeom prst="rect">
            <a:avLst/>
          </a:prstGeom>
        </p:spPr>
      </p:pic>
      <p:sp>
        <p:nvSpPr>
          <p:cNvPr id="16" name="TextBox 15"/>
          <p:cNvSpPr txBox="1"/>
          <p:nvPr/>
        </p:nvSpPr>
        <p:spPr>
          <a:xfrm>
            <a:off x="609600" y="2243555"/>
            <a:ext cx="4495800" cy="3430170"/>
          </a:xfrm>
          <a:prstGeom prst="rect">
            <a:avLst/>
          </a:prstGeom>
          <a:noFill/>
          <a:ln>
            <a:noFill/>
          </a:ln>
        </p:spPr>
        <p:txBody>
          <a:bodyPr wrap="square" rtlCol="0">
            <a:spAutoFit/>
          </a:bodyPr>
          <a:lstStyle/>
          <a:p>
            <a:pPr>
              <a:lnSpc>
                <a:spcPct val="90000"/>
              </a:lnSpc>
            </a:pPr>
            <a:r>
              <a:rPr lang="en-US" sz="5400" b="1" dirty="0" smtClean="0">
                <a:solidFill>
                  <a:srgbClr val="33A0DD"/>
                </a:solidFill>
                <a:latin typeface="Arial Black"/>
                <a:cs typeface="Arial Black"/>
              </a:rPr>
              <a:t>Smile.</a:t>
            </a:r>
          </a:p>
          <a:p>
            <a:pPr>
              <a:lnSpc>
                <a:spcPct val="90000"/>
              </a:lnSpc>
            </a:pPr>
            <a:endParaRPr lang="en-US" sz="2400" b="1" dirty="0" smtClean="0">
              <a:latin typeface="Arial Black"/>
              <a:cs typeface="Arial Black"/>
            </a:endParaRPr>
          </a:p>
          <a:p>
            <a:pPr>
              <a:lnSpc>
                <a:spcPct val="90000"/>
              </a:lnSpc>
            </a:pPr>
            <a:r>
              <a:rPr lang="en-US" sz="5400" b="1" dirty="0" smtClean="0">
                <a:latin typeface="Arial Black"/>
                <a:cs typeface="Arial Black"/>
              </a:rPr>
              <a:t>Your </a:t>
            </a:r>
            <a:r>
              <a:rPr lang="en-US" sz="5400" b="1" dirty="0" smtClean="0">
                <a:latin typeface="Arial Black"/>
                <a:cs typeface="Arial Black"/>
              </a:rPr>
              <a:t>life</a:t>
            </a:r>
            <a:br>
              <a:rPr lang="en-US" sz="5400" b="1" dirty="0" smtClean="0">
                <a:latin typeface="Arial Black"/>
                <a:cs typeface="Arial Black"/>
              </a:rPr>
            </a:br>
            <a:r>
              <a:rPr lang="en-US" sz="5400" b="1" dirty="0" smtClean="0">
                <a:latin typeface="Arial Black"/>
                <a:cs typeface="Arial Black"/>
              </a:rPr>
              <a:t>just got </a:t>
            </a:r>
            <a:r>
              <a:rPr lang="en-US" sz="5400" b="1" dirty="0" smtClean="0">
                <a:latin typeface="Arial Black"/>
                <a:cs typeface="Arial Black"/>
              </a:rPr>
              <a:t>easier.</a:t>
            </a:r>
            <a:endParaRPr lang="en-US" sz="5400" b="1" dirty="0">
              <a:latin typeface="Arial Black"/>
              <a:cs typeface="Arial Black"/>
            </a:endParaRPr>
          </a:p>
        </p:txBody>
      </p:sp>
      <p:pic>
        <p:nvPicPr>
          <p:cNvPr id="22" name="Picture 21" descr="Cigna_H_cmyk.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 y="304800"/>
            <a:ext cx="1947737" cy="637053"/>
          </a:xfrm>
          <a:prstGeom prst="rect">
            <a:avLst/>
          </a:prstGeom>
        </p:spPr>
      </p:pic>
      <p:pic>
        <p:nvPicPr>
          <p:cNvPr id="10" name="Picture 9" descr="SMILE EMOJI_NO TEETH.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87476" y="3279775"/>
            <a:ext cx="1745996" cy="1745994"/>
          </a:xfrm>
          <a:prstGeom prst="rect">
            <a:avLst/>
          </a:prstGeom>
        </p:spPr>
      </p:pic>
      <p:pic>
        <p:nvPicPr>
          <p:cNvPr id="11" name="Picture 10" descr="TEETH.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263405" y="4336917"/>
            <a:ext cx="1186175" cy="528180"/>
          </a:xfrm>
          <a:prstGeom prst="rect">
            <a:avLst/>
          </a:prstGeom>
        </p:spPr>
      </p:pic>
      <p:pic>
        <p:nvPicPr>
          <p:cNvPr id="13" name="Picture 12" descr="STARBURST_SPARKLE.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096000" y="4038600"/>
            <a:ext cx="536833" cy="586277"/>
          </a:xfrm>
          <a:prstGeom prst="rect">
            <a:avLst/>
          </a:prstGeom>
        </p:spPr>
      </p:pic>
    </p:spTree>
    <p:extLst>
      <p:ext uri="{BB962C8B-B14F-4D97-AF65-F5344CB8AC3E}">
        <p14:creationId xmlns:p14="http://schemas.microsoft.com/office/powerpoint/2010/main" val="21713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31"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2000" fill="hold"/>
                                        <p:tgtEl>
                                          <p:spTgt spid="13"/>
                                        </p:tgtEl>
                                        <p:attrNameLst>
                                          <p:attrName>ppt_w</p:attrName>
                                        </p:attrNameLst>
                                      </p:cBhvr>
                                      <p:tavLst>
                                        <p:tav tm="0">
                                          <p:val>
                                            <p:fltVal val="0"/>
                                          </p:val>
                                        </p:tav>
                                        <p:tav tm="100000">
                                          <p:val>
                                            <p:strVal val="#ppt_w"/>
                                          </p:val>
                                        </p:tav>
                                      </p:tavLst>
                                    </p:anim>
                                    <p:anim calcmode="lin" valueType="num">
                                      <p:cBhvr>
                                        <p:cTn id="12" dur="2000" fill="hold"/>
                                        <p:tgtEl>
                                          <p:spTgt spid="13"/>
                                        </p:tgtEl>
                                        <p:attrNameLst>
                                          <p:attrName>ppt_h</p:attrName>
                                        </p:attrNameLst>
                                      </p:cBhvr>
                                      <p:tavLst>
                                        <p:tav tm="0">
                                          <p:val>
                                            <p:fltVal val="0"/>
                                          </p:val>
                                        </p:tav>
                                        <p:tav tm="100000">
                                          <p:val>
                                            <p:strVal val="#ppt_h"/>
                                          </p:val>
                                        </p:tav>
                                      </p:tavLst>
                                    </p:anim>
                                    <p:anim calcmode="lin" valueType="num">
                                      <p:cBhvr>
                                        <p:cTn id="13" dur="2000" fill="hold"/>
                                        <p:tgtEl>
                                          <p:spTgt spid="13"/>
                                        </p:tgtEl>
                                        <p:attrNameLst>
                                          <p:attrName>style.rotation</p:attrName>
                                        </p:attrNameLst>
                                      </p:cBhvr>
                                      <p:tavLst>
                                        <p:tav tm="0">
                                          <p:val>
                                            <p:fltVal val="90"/>
                                          </p:val>
                                        </p:tav>
                                        <p:tav tm="100000">
                                          <p:val>
                                            <p:fltVal val="0"/>
                                          </p:val>
                                        </p:tav>
                                      </p:tavLst>
                                    </p:anim>
                                    <p:animEffect transition="in" filter="fade">
                                      <p:cBhvr>
                                        <p:cTn id="14" dur="2000"/>
                                        <p:tgtEl>
                                          <p:spTgt spid="13"/>
                                        </p:tgtEl>
                                      </p:cBhvr>
                                    </p:animEffect>
                                  </p:childTnLst>
                                </p:cTn>
                              </p:par>
                            </p:childTnLst>
                          </p:cTn>
                        </p:par>
                        <p:par>
                          <p:cTn id="15" fill="hold">
                            <p:stCondLst>
                              <p:cond delay="3500"/>
                            </p:stCondLst>
                            <p:childTnLst>
                              <p:par>
                                <p:cTn id="16" presetID="26" presetClass="emph" presetSubtype="0" fill="hold" nodeType="afterEffect">
                                  <p:stCondLst>
                                    <p:cond delay="0"/>
                                  </p:stCondLst>
                                  <p:childTnLst>
                                    <p:animEffect transition="out" filter="fade">
                                      <p:cBhvr>
                                        <p:cTn id="17" dur="1000" tmFilter="0, 0; .2, .5; .8, .5; 1, 0"/>
                                        <p:tgtEl>
                                          <p:spTgt spid="13"/>
                                        </p:tgtEl>
                                      </p:cBhvr>
                                    </p:animEffect>
                                    <p:animScale>
                                      <p:cBhvr>
                                        <p:cTn id="18" dur="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_p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0"/>
            <a:ext cx="7391400" cy="6858000"/>
          </a:xfrm>
          <a:prstGeom prst="rect">
            <a:avLst/>
          </a:prstGeom>
        </p:spPr>
      </p:pic>
      <p:sp>
        <p:nvSpPr>
          <p:cNvPr id="4" name="TextBox 3"/>
          <p:cNvSpPr txBox="1"/>
          <p:nvPr/>
        </p:nvSpPr>
        <p:spPr>
          <a:xfrm>
            <a:off x="228600" y="2482017"/>
            <a:ext cx="4114800" cy="2318583"/>
          </a:xfrm>
          <a:prstGeom prst="rect">
            <a:avLst/>
          </a:prstGeom>
          <a:noFill/>
          <a:ln>
            <a:noFill/>
          </a:ln>
        </p:spPr>
        <p:txBody>
          <a:bodyPr wrap="square" rtlCol="0">
            <a:spAutoFit/>
          </a:bodyPr>
          <a:lstStyle/>
          <a:p>
            <a:pPr>
              <a:lnSpc>
                <a:spcPct val="90000"/>
              </a:lnSpc>
            </a:pPr>
            <a:r>
              <a:rPr lang="en-US" sz="4000" dirty="0" smtClean="0">
                <a:latin typeface="Arial Black"/>
                <a:cs typeface="Arial Black"/>
              </a:rPr>
              <a:t>Introducing</a:t>
            </a:r>
          </a:p>
          <a:p>
            <a:pPr>
              <a:lnSpc>
                <a:spcPct val="90000"/>
              </a:lnSpc>
            </a:pPr>
            <a:r>
              <a:rPr lang="en-US" sz="4000" dirty="0" smtClean="0">
                <a:latin typeface="Arial Black"/>
                <a:cs typeface="Arial Black"/>
              </a:rPr>
              <a:t>Cigna Dental</a:t>
            </a:r>
          </a:p>
          <a:p>
            <a:pPr>
              <a:lnSpc>
                <a:spcPct val="90000"/>
              </a:lnSpc>
            </a:pPr>
            <a:r>
              <a:rPr lang="en-US" sz="4000" dirty="0" smtClean="0">
                <a:latin typeface="Arial Black"/>
                <a:cs typeface="Arial Black"/>
              </a:rPr>
              <a:t>with new</a:t>
            </a:r>
          </a:p>
          <a:p>
            <a:pPr>
              <a:lnSpc>
                <a:spcPct val="90000"/>
              </a:lnSpc>
            </a:pPr>
            <a:r>
              <a:rPr lang="en-US" sz="4000" dirty="0" smtClean="0">
                <a:latin typeface="Arial Black"/>
                <a:cs typeface="Arial Black"/>
              </a:rPr>
              <a:t>technology</a:t>
            </a:r>
            <a:endParaRPr lang="en-US" sz="4000" dirty="0">
              <a:latin typeface="Arial Black"/>
              <a:cs typeface="Arial Black"/>
            </a:endParaRPr>
          </a:p>
        </p:txBody>
      </p:sp>
      <p:sp>
        <p:nvSpPr>
          <p:cNvPr id="5" name="TextBox 4"/>
          <p:cNvSpPr txBox="1"/>
          <p:nvPr/>
        </p:nvSpPr>
        <p:spPr>
          <a:xfrm>
            <a:off x="0" y="6490156"/>
            <a:ext cx="4495799" cy="215444"/>
          </a:xfrm>
          <a:prstGeom prst="rect">
            <a:avLst/>
          </a:prstGeom>
          <a:noFill/>
        </p:spPr>
        <p:txBody>
          <a:bodyPr wrap="square" rtlCol="0">
            <a:spAutoFit/>
          </a:bodyPr>
          <a:lstStyle/>
          <a:p>
            <a:r>
              <a:rPr lang="en-US" sz="800" dirty="0" smtClean="0">
                <a:latin typeface="Arial Narrow"/>
                <a:cs typeface="Arial Narrow"/>
              </a:rPr>
              <a:t>These </a:t>
            </a:r>
            <a:r>
              <a:rPr lang="en-US" sz="800" dirty="0" err="1" smtClean="0">
                <a:latin typeface="Arial Narrow"/>
                <a:cs typeface="Arial Narrow"/>
              </a:rPr>
              <a:t>myCigna.com</a:t>
            </a:r>
            <a:r>
              <a:rPr lang="en-US" sz="800" dirty="0" smtClean="0">
                <a:latin typeface="Arial Narrow"/>
                <a:cs typeface="Arial Narrow"/>
              </a:rPr>
              <a:t> screens are still in development and are not the final versions. Actual features may vary.</a:t>
            </a:r>
            <a:endParaRPr lang="en-US" sz="800" dirty="0">
              <a:latin typeface="Arial Narrow"/>
              <a:cs typeface="Arial Narrow"/>
            </a:endParaRPr>
          </a:p>
        </p:txBody>
      </p:sp>
      <p:sp>
        <p:nvSpPr>
          <p:cNvPr id="7" name="Footer Placeholder 2"/>
          <p:cNvSpPr>
            <a:spLocks noGrp="1"/>
          </p:cNvSpPr>
          <p:nvPr>
            <p:ph type="ftr" sz="quarter" idx="11"/>
          </p:nvPr>
        </p:nvSpPr>
        <p:spPr>
          <a:xfrm>
            <a:off x="0" y="6626225"/>
            <a:ext cx="7011988"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hangingPunct="1"/>
            <a:r>
              <a:rPr lang="en-US" sz="800" dirty="0" smtClean="0">
                <a:latin typeface="Arial Narrow"/>
                <a:ea typeface="+mn-ea"/>
                <a:cs typeface="Arial Narrow"/>
              </a:rPr>
              <a:t>Confidential</a:t>
            </a:r>
            <a:r>
              <a:rPr lang="en-US" sz="800" dirty="0">
                <a:latin typeface="Arial Narrow"/>
                <a:ea typeface="+mn-ea"/>
                <a:cs typeface="Arial Narrow"/>
              </a:rPr>
              <a:t>, unpublished property of Cigna. Do not duplicate or distribute. Use and distribution limited solely to authorized personnel. © 2016 Cigna</a:t>
            </a:r>
          </a:p>
        </p:txBody>
      </p:sp>
      <p:sp>
        <p:nvSpPr>
          <p:cNvPr id="8" name="Slide Number Placeholder 3"/>
          <p:cNvSpPr>
            <a:spLocks noGrp="1"/>
          </p:cNvSpPr>
          <p:nvPr>
            <p:ph type="sldNum" sz="quarter" idx="12"/>
          </p:nvPr>
        </p:nvSpPr>
        <p:spPr>
          <a:xfrm>
            <a:off x="7025810" y="6492924"/>
            <a:ext cx="2133600" cy="365125"/>
          </a:xfrm>
        </p:spPr>
        <p:txBody>
          <a:bodyPr/>
          <a:lstStyle/>
          <a:p>
            <a:fld id="{38EC0547-4173-4FD2-B3AD-CE0209F6F09F}" type="slidenum">
              <a:rPr lang="en-US" altLang="en-US" smtClean="0">
                <a:solidFill>
                  <a:schemeClr val="tx1"/>
                </a:solidFill>
                <a:latin typeface="Arial" panose="020B0604020202020204" pitchFamily="34" charset="0"/>
                <a:cs typeface="Arial" panose="020B0604020202020204" pitchFamily="34" charset="0"/>
              </a:rPr>
              <a:pPr/>
              <a:t>2</a:t>
            </a:fld>
            <a:endParaRPr lang="en-US"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95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nkstockPhotos-523113267.jpg"/>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9144000" cy="6871973"/>
          </a:xfrm>
          <a:prstGeom prst="rect">
            <a:avLst/>
          </a:prstGeom>
        </p:spPr>
      </p:pic>
      <p:grpSp>
        <p:nvGrpSpPr>
          <p:cNvPr id="7" name="Group 6"/>
          <p:cNvGrpSpPr/>
          <p:nvPr/>
        </p:nvGrpSpPr>
        <p:grpSpPr>
          <a:xfrm>
            <a:off x="203200" y="1037915"/>
            <a:ext cx="4232642" cy="1095685"/>
            <a:chOff x="426720" y="1037915"/>
            <a:chExt cx="4232642" cy="1095685"/>
          </a:xfrm>
        </p:grpSpPr>
        <p:sp>
          <p:nvSpPr>
            <p:cNvPr id="23" name="Rectangle 22"/>
            <p:cNvSpPr/>
            <p:nvPr/>
          </p:nvSpPr>
          <p:spPr>
            <a:xfrm>
              <a:off x="620762" y="1037915"/>
              <a:ext cx="4038600" cy="1095685"/>
            </a:xfrm>
            <a:prstGeom prst="rect">
              <a:avLst/>
            </a:prstGeom>
          </p:spPr>
          <p:txBody>
            <a:bodyPr wrap="square" anchor="ctr">
              <a:spAutoFit/>
            </a:bodyPr>
            <a:lstStyle/>
            <a:p>
              <a:pPr lvl="0">
                <a:lnSpc>
                  <a:spcPct val="90000"/>
                </a:lnSpc>
              </a:pPr>
              <a:r>
                <a:rPr lang="en-US" sz="2400" b="1" dirty="0">
                  <a:latin typeface="Arial"/>
                  <a:cs typeface="Arial"/>
                </a:rPr>
                <a:t>Find and compare more than [xxx] dentists in the [name] area</a:t>
              </a:r>
            </a:p>
          </p:txBody>
        </p:sp>
        <p:sp>
          <p:nvSpPr>
            <p:cNvPr id="4" name="Chevron 3"/>
            <p:cNvSpPr/>
            <p:nvPr/>
          </p:nvSpPr>
          <p:spPr>
            <a:xfrm>
              <a:off x="426720" y="1143000"/>
              <a:ext cx="182880" cy="228600"/>
            </a:xfrm>
            <a:prstGeom prst="chevron">
              <a:avLst/>
            </a:prstGeom>
            <a:solidFill>
              <a:srgbClr val="0481C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p:cNvGrpSpPr/>
          <p:nvPr/>
        </p:nvGrpSpPr>
        <p:grpSpPr>
          <a:xfrm>
            <a:off x="228600" y="2514600"/>
            <a:ext cx="4236720" cy="430887"/>
            <a:chOff x="335280" y="2485715"/>
            <a:chExt cx="4236720" cy="430887"/>
          </a:xfrm>
        </p:grpSpPr>
        <p:sp>
          <p:nvSpPr>
            <p:cNvPr id="27" name="Rectangle 26"/>
            <p:cNvSpPr/>
            <p:nvPr/>
          </p:nvSpPr>
          <p:spPr>
            <a:xfrm>
              <a:off x="533400" y="2485715"/>
              <a:ext cx="4038600" cy="430887"/>
            </a:xfrm>
            <a:prstGeom prst="rect">
              <a:avLst/>
            </a:prstGeom>
          </p:spPr>
          <p:txBody>
            <a:bodyPr wrap="square" anchor="ctr">
              <a:spAutoFit/>
            </a:bodyPr>
            <a:lstStyle/>
            <a:p>
              <a:pPr lvl="0">
                <a:lnSpc>
                  <a:spcPct val="90000"/>
                </a:lnSpc>
              </a:pPr>
              <a:r>
                <a:rPr lang="en-US" sz="2400" b="1" dirty="0">
                  <a:latin typeface="Arial"/>
                  <a:cs typeface="Arial"/>
                </a:rPr>
                <a:t>See costs for </a:t>
              </a:r>
              <a:r>
                <a:rPr lang="en-US" sz="2400" b="1" dirty="0" smtClean="0">
                  <a:latin typeface="Arial"/>
                  <a:cs typeface="Arial"/>
                </a:rPr>
                <a:t>procedures</a:t>
              </a:r>
              <a:endParaRPr lang="en-US" sz="2400" b="1" dirty="0">
                <a:latin typeface="Arial"/>
                <a:cs typeface="Arial"/>
              </a:endParaRPr>
            </a:p>
          </p:txBody>
        </p:sp>
        <p:sp>
          <p:nvSpPr>
            <p:cNvPr id="19" name="Chevron 18"/>
            <p:cNvSpPr/>
            <p:nvPr/>
          </p:nvSpPr>
          <p:spPr>
            <a:xfrm>
              <a:off x="335280" y="2590800"/>
              <a:ext cx="182880" cy="228600"/>
            </a:xfrm>
            <a:prstGeom prst="chevron">
              <a:avLst/>
            </a:prstGeom>
            <a:solidFill>
              <a:srgbClr val="0481C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p:cNvGrpSpPr/>
          <p:nvPr/>
        </p:nvGrpSpPr>
        <p:grpSpPr>
          <a:xfrm>
            <a:off x="228600" y="3250680"/>
            <a:ext cx="2937241" cy="1095685"/>
            <a:chOff x="457200" y="3174480"/>
            <a:chExt cx="2937241" cy="1095685"/>
          </a:xfrm>
        </p:grpSpPr>
        <p:sp>
          <p:nvSpPr>
            <p:cNvPr id="24" name="Rectangle 23"/>
            <p:cNvSpPr/>
            <p:nvPr/>
          </p:nvSpPr>
          <p:spPr>
            <a:xfrm>
              <a:off x="651241" y="3174480"/>
              <a:ext cx="2743200" cy="1095685"/>
            </a:xfrm>
            <a:prstGeom prst="rect">
              <a:avLst/>
            </a:prstGeom>
          </p:spPr>
          <p:txBody>
            <a:bodyPr wrap="square" anchor="ctr">
              <a:spAutoFit/>
            </a:bodyPr>
            <a:lstStyle/>
            <a:p>
              <a:pPr lvl="0">
                <a:lnSpc>
                  <a:spcPct val="90000"/>
                </a:lnSpc>
              </a:pPr>
              <a:r>
                <a:rPr lang="en-US" sz="2400" b="1" dirty="0">
                  <a:latin typeface="Arial"/>
                  <a:cs typeface="Arial"/>
                </a:rPr>
                <a:t>Get reminders for appointments and care</a:t>
              </a:r>
            </a:p>
          </p:txBody>
        </p:sp>
        <p:sp>
          <p:nvSpPr>
            <p:cNvPr id="20" name="Chevron 19"/>
            <p:cNvSpPr/>
            <p:nvPr/>
          </p:nvSpPr>
          <p:spPr>
            <a:xfrm>
              <a:off x="457200" y="3276600"/>
              <a:ext cx="182880" cy="228600"/>
            </a:xfrm>
            <a:prstGeom prst="chevron">
              <a:avLst/>
            </a:prstGeom>
            <a:solidFill>
              <a:srgbClr val="0481C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p:cNvSpPr txBox="1"/>
          <p:nvPr/>
        </p:nvSpPr>
        <p:spPr>
          <a:xfrm>
            <a:off x="0" y="6490156"/>
            <a:ext cx="4495799" cy="215444"/>
          </a:xfrm>
          <a:prstGeom prst="rect">
            <a:avLst/>
          </a:prstGeom>
          <a:noFill/>
        </p:spPr>
        <p:txBody>
          <a:bodyPr wrap="square" rtlCol="0">
            <a:spAutoFit/>
          </a:bodyPr>
          <a:lstStyle/>
          <a:p>
            <a:r>
              <a:rPr lang="en-US" sz="800" dirty="0" smtClean="0">
                <a:latin typeface="Arial Narrow"/>
                <a:cs typeface="Arial Narrow"/>
              </a:rPr>
              <a:t>These </a:t>
            </a:r>
            <a:r>
              <a:rPr lang="en-US" sz="800" dirty="0" err="1" smtClean="0">
                <a:latin typeface="Arial Narrow"/>
                <a:cs typeface="Arial Narrow"/>
              </a:rPr>
              <a:t>myCigna.com</a:t>
            </a:r>
            <a:r>
              <a:rPr lang="en-US" sz="800" dirty="0" smtClean="0">
                <a:latin typeface="Arial Narrow"/>
                <a:cs typeface="Arial Narrow"/>
              </a:rPr>
              <a:t> screens are still in development and are not the final versions. Actual features may vary.</a:t>
            </a:r>
            <a:endParaRPr lang="en-US" sz="800" dirty="0">
              <a:latin typeface="Arial Narrow"/>
              <a:cs typeface="Arial Narrow"/>
            </a:endParaRPr>
          </a:p>
        </p:txBody>
      </p:sp>
      <p:sp>
        <p:nvSpPr>
          <p:cNvPr id="14" name="Footer Placeholder 2"/>
          <p:cNvSpPr>
            <a:spLocks noGrp="1"/>
          </p:cNvSpPr>
          <p:nvPr>
            <p:ph type="ftr" sz="quarter" idx="11"/>
          </p:nvPr>
        </p:nvSpPr>
        <p:spPr>
          <a:xfrm>
            <a:off x="0" y="6626225"/>
            <a:ext cx="7011988"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hangingPunct="1"/>
            <a:r>
              <a:rPr lang="en-US" sz="800" dirty="0" smtClean="0">
                <a:latin typeface="Arial Narrow"/>
                <a:ea typeface="+mn-ea"/>
                <a:cs typeface="Arial Narrow"/>
              </a:rPr>
              <a:t>Confidential</a:t>
            </a:r>
            <a:r>
              <a:rPr lang="en-US" sz="800" dirty="0">
                <a:latin typeface="Arial Narrow"/>
                <a:ea typeface="+mn-ea"/>
                <a:cs typeface="Arial Narrow"/>
              </a:rPr>
              <a:t>, unpublished property of Cigna. Do not duplicate or distribute. Use and distribution limited solely to authorized personnel. © 2016 Cigna</a:t>
            </a:r>
          </a:p>
        </p:txBody>
      </p:sp>
      <p:sp>
        <p:nvSpPr>
          <p:cNvPr id="15" name="Slide Number Placeholder 3"/>
          <p:cNvSpPr>
            <a:spLocks noGrp="1"/>
          </p:cNvSpPr>
          <p:nvPr>
            <p:ph type="sldNum" sz="quarter" idx="12"/>
          </p:nvPr>
        </p:nvSpPr>
        <p:spPr>
          <a:xfrm>
            <a:off x="7025810" y="6492924"/>
            <a:ext cx="2133600" cy="365125"/>
          </a:xfrm>
        </p:spPr>
        <p:txBody>
          <a:bodyPr/>
          <a:lstStyle/>
          <a:p>
            <a:fld id="{38EC0547-4173-4FD2-B3AD-CE0209F6F09F}" type="slidenum">
              <a:rPr lang="en-US" altLang="en-US" smtClean="0">
                <a:solidFill>
                  <a:schemeClr val="tx1"/>
                </a:solidFill>
                <a:latin typeface="Arial" panose="020B0604020202020204" pitchFamily="34" charset="0"/>
                <a:cs typeface="Arial" panose="020B0604020202020204" pitchFamily="34" charset="0"/>
              </a:rPr>
              <a:pPr/>
              <a:t>3</a:t>
            </a:fld>
            <a:endParaRPr lang="en-US"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89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_p5.jpg"/>
          <p:cNvPicPr>
            <a:picLocks noChangeAspect="1"/>
          </p:cNvPicPr>
          <p:nvPr/>
        </p:nvPicPr>
        <p:blipFill rotWithShape="1">
          <a:blip r:embed="rId3" cstate="print">
            <a:extLst>
              <a:ext uri="{28A0092B-C50C-407E-A947-70E740481C1C}">
                <a14:useLocalDpi xmlns:a14="http://schemas.microsoft.com/office/drawing/2010/main" val="0"/>
              </a:ext>
            </a:extLst>
          </a:blip>
          <a:srcRect l="2420" t="3951" r="1765" b="175"/>
          <a:stretch/>
        </p:blipFill>
        <p:spPr>
          <a:xfrm>
            <a:off x="0" y="0"/>
            <a:ext cx="9144000" cy="7083552"/>
          </a:xfrm>
          <a:prstGeom prst="rect">
            <a:avLst/>
          </a:prstGeom>
        </p:spPr>
      </p:pic>
      <p:sp>
        <p:nvSpPr>
          <p:cNvPr id="11" name="TextBox 10"/>
          <p:cNvSpPr txBox="1"/>
          <p:nvPr/>
        </p:nvSpPr>
        <p:spPr>
          <a:xfrm>
            <a:off x="0" y="6490156"/>
            <a:ext cx="4495799" cy="215444"/>
          </a:xfrm>
          <a:prstGeom prst="rect">
            <a:avLst/>
          </a:prstGeom>
          <a:noFill/>
        </p:spPr>
        <p:txBody>
          <a:bodyPr wrap="square" rtlCol="0">
            <a:spAutoFit/>
          </a:bodyPr>
          <a:lstStyle/>
          <a:p>
            <a:r>
              <a:rPr lang="en-US" sz="800" dirty="0" smtClean="0">
                <a:solidFill>
                  <a:prstClr val="black"/>
                </a:solidFill>
                <a:latin typeface="Arial Narrow"/>
                <a:cs typeface="Arial Narrow"/>
              </a:rPr>
              <a:t>These </a:t>
            </a:r>
            <a:r>
              <a:rPr lang="en-US" sz="800" dirty="0" err="1" smtClean="0">
                <a:solidFill>
                  <a:prstClr val="black"/>
                </a:solidFill>
                <a:latin typeface="Arial Narrow"/>
                <a:cs typeface="Arial Narrow"/>
              </a:rPr>
              <a:t>myCigna.com</a:t>
            </a:r>
            <a:r>
              <a:rPr lang="en-US" sz="800" dirty="0" smtClean="0">
                <a:solidFill>
                  <a:prstClr val="black"/>
                </a:solidFill>
                <a:latin typeface="Arial Narrow"/>
                <a:cs typeface="Arial Narrow"/>
              </a:rPr>
              <a:t> screens are still in development and are not the final versions. Actual features may vary.</a:t>
            </a:r>
            <a:endParaRPr lang="en-US" sz="800" dirty="0">
              <a:solidFill>
                <a:prstClr val="black"/>
              </a:solidFill>
              <a:latin typeface="Arial Narrow"/>
              <a:cs typeface="Arial Narrow"/>
            </a:endParaRPr>
          </a:p>
        </p:txBody>
      </p:sp>
      <p:sp>
        <p:nvSpPr>
          <p:cNvPr id="13" name="Footer Placeholder 2"/>
          <p:cNvSpPr>
            <a:spLocks noGrp="1"/>
          </p:cNvSpPr>
          <p:nvPr>
            <p:ph type="ftr" sz="quarter" idx="11"/>
          </p:nvPr>
        </p:nvSpPr>
        <p:spPr>
          <a:xfrm>
            <a:off x="0" y="6626225"/>
            <a:ext cx="7011988"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hangingPunct="1"/>
            <a:r>
              <a:rPr lang="en-US" sz="800" dirty="0" smtClean="0">
                <a:solidFill>
                  <a:prstClr val="black"/>
                </a:solidFill>
                <a:latin typeface="Arial Narrow"/>
                <a:cs typeface="Arial Narrow"/>
              </a:rPr>
              <a:t>Confidential</a:t>
            </a:r>
            <a:r>
              <a:rPr lang="en-US" sz="800" dirty="0">
                <a:solidFill>
                  <a:prstClr val="black"/>
                </a:solidFill>
                <a:latin typeface="Arial Narrow"/>
                <a:cs typeface="Arial Narrow"/>
              </a:rPr>
              <a:t>, unpublished property of Cigna. Do not duplicate or distribute. Use and distribution limited solely to authorized personnel. © 2016 Cigna</a:t>
            </a:r>
          </a:p>
        </p:txBody>
      </p:sp>
      <p:sp>
        <p:nvSpPr>
          <p:cNvPr id="8" name="Slide Number Placeholder 3"/>
          <p:cNvSpPr>
            <a:spLocks noGrp="1"/>
          </p:cNvSpPr>
          <p:nvPr>
            <p:ph type="sldNum" sz="quarter" idx="12"/>
          </p:nvPr>
        </p:nvSpPr>
        <p:spPr>
          <a:xfrm>
            <a:off x="7025810" y="6492924"/>
            <a:ext cx="2133600" cy="365125"/>
          </a:xfrm>
        </p:spPr>
        <p:txBody>
          <a:bodyPr/>
          <a:lstStyle/>
          <a:p>
            <a:fld id="{38EC0547-4173-4FD2-B3AD-CE0209F6F09F}" type="slidenum">
              <a:rPr lang="en-US" altLang="en-US" smtClean="0">
                <a:solidFill>
                  <a:prstClr val="black"/>
                </a:solidFill>
                <a:latin typeface="Arial" panose="020B0604020202020204" pitchFamily="34" charset="0"/>
                <a:cs typeface="Arial" panose="020B0604020202020204" pitchFamily="34" charset="0"/>
              </a:rPr>
              <a:pPr/>
              <a:t>4</a:t>
            </a:fld>
            <a:endParaRPr lang="en-US" altLang="en-US" dirty="0">
              <a:solidFill>
                <a:prstClr val="black"/>
              </a:solidFill>
              <a:latin typeface="Arial" panose="020B0604020202020204" pitchFamily="34" charset="0"/>
              <a:cs typeface="Arial" panose="020B0604020202020204" pitchFamily="34" charset="0"/>
            </a:endParaRPr>
          </a:p>
        </p:txBody>
      </p:sp>
      <p:grpSp>
        <p:nvGrpSpPr>
          <p:cNvPr id="3" name="Group 2"/>
          <p:cNvGrpSpPr/>
          <p:nvPr/>
        </p:nvGrpSpPr>
        <p:grpSpPr>
          <a:xfrm>
            <a:off x="0" y="0"/>
            <a:ext cx="9144000" cy="1371600"/>
            <a:chOff x="0" y="0"/>
            <a:chExt cx="9144000" cy="1371600"/>
          </a:xfrm>
        </p:grpSpPr>
        <p:sp>
          <p:nvSpPr>
            <p:cNvPr id="2" name="Rectangle 1"/>
            <p:cNvSpPr/>
            <p:nvPr/>
          </p:nvSpPr>
          <p:spPr>
            <a:xfrm>
              <a:off x="0" y="0"/>
              <a:ext cx="9144000" cy="1371600"/>
            </a:xfrm>
            <a:prstGeom prst="rect">
              <a:avLst/>
            </a:prstGeom>
            <a:solidFill>
              <a:srgbClr val="FFC000">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9" name="Rectangle 8"/>
            <p:cNvSpPr/>
            <p:nvPr/>
          </p:nvSpPr>
          <p:spPr>
            <a:xfrm>
              <a:off x="0" y="228600"/>
              <a:ext cx="9144000" cy="997196"/>
            </a:xfrm>
            <a:prstGeom prst="rect">
              <a:avLst/>
            </a:prstGeom>
          </p:spPr>
          <p:txBody>
            <a:bodyPr wrap="square" anchor="t">
              <a:spAutoFit/>
            </a:bodyPr>
            <a:lstStyle/>
            <a:p>
              <a:pPr algn="ctr">
                <a:lnSpc>
                  <a:spcPct val="80000"/>
                </a:lnSpc>
              </a:pPr>
              <a:r>
                <a:rPr lang="en-US" sz="3600" dirty="0" smtClean="0">
                  <a:solidFill>
                    <a:prstClr val="black"/>
                  </a:solidFill>
                  <a:latin typeface="Arial Black"/>
                  <a:cs typeface="Arial Black"/>
                </a:rPr>
                <a:t>Compare dentists on price,</a:t>
              </a:r>
              <a:br>
                <a:rPr lang="en-US" sz="3600" dirty="0" smtClean="0">
                  <a:solidFill>
                    <a:prstClr val="black"/>
                  </a:solidFill>
                  <a:latin typeface="Arial Black"/>
                  <a:cs typeface="Arial Black"/>
                </a:rPr>
              </a:br>
              <a:r>
                <a:rPr lang="en-US" sz="3600" dirty="0" smtClean="0">
                  <a:solidFill>
                    <a:prstClr val="black"/>
                  </a:solidFill>
                  <a:latin typeface="Arial Black"/>
                  <a:cs typeface="Arial Black"/>
                </a:rPr>
                <a:t>patient experience, location</a:t>
              </a:r>
              <a:endParaRPr lang="en-US" sz="3600" dirty="0">
                <a:solidFill>
                  <a:prstClr val="black"/>
                </a:solidFill>
                <a:latin typeface="Arial Black"/>
                <a:cs typeface="Arial Black"/>
              </a:endParaRPr>
            </a:p>
          </p:txBody>
        </p:sp>
      </p:grpSp>
    </p:spTree>
    <p:extLst>
      <p:ext uri="{BB962C8B-B14F-4D97-AF65-F5344CB8AC3E}">
        <p14:creationId xmlns:p14="http://schemas.microsoft.com/office/powerpoint/2010/main" val="112488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MAN_SUIT_SCREEN.jpg"/>
          <p:cNvPicPr>
            <a:picLocks noChangeAspect="1"/>
          </p:cNvPicPr>
          <p:nvPr/>
        </p:nvPicPr>
        <p:blipFill rotWithShape="1">
          <a:blip r:embed="rId3" cstate="print">
            <a:extLst>
              <a:ext uri="{28A0092B-C50C-407E-A947-70E740481C1C}">
                <a14:useLocalDpi xmlns:a14="http://schemas.microsoft.com/office/drawing/2010/main" val="0"/>
              </a:ext>
            </a:extLst>
          </a:blip>
          <a:srcRect l="1" r="10564" b="6547"/>
          <a:stretch/>
        </p:blipFill>
        <p:spPr>
          <a:xfrm>
            <a:off x="0" y="0"/>
            <a:ext cx="9144000" cy="7225204"/>
          </a:xfrm>
          <a:prstGeom prst="rect">
            <a:avLst/>
          </a:prstGeom>
        </p:spPr>
      </p:pic>
      <p:sp>
        <p:nvSpPr>
          <p:cNvPr id="11" name="Slide Number Placeholder 3"/>
          <p:cNvSpPr>
            <a:spLocks noGrp="1"/>
          </p:cNvSpPr>
          <p:nvPr>
            <p:ph type="sldNum" sz="quarter" idx="12"/>
          </p:nvPr>
        </p:nvSpPr>
        <p:spPr>
          <a:xfrm>
            <a:off x="7025810" y="6492924"/>
            <a:ext cx="2133600" cy="365125"/>
          </a:xfrm>
        </p:spPr>
        <p:txBody>
          <a:bodyPr/>
          <a:lstStyle/>
          <a:p>
            <a:fld id="{38EC0547-4173-4FD2-B3AD-CE0209F6F09F}" type="slidenum">
              <a:rPr lang="en-US" altLang="en-US" smtClean="0">
                <a:solidFill>
                  <a:schemeClr val="tx1"/>
                </a:solidFill>
                <a:latin typeface="Arial" panose="020B0604020202020204" pitchFamily="34" charset="0"/>
                <a:cs typeface="Arial" panose="020B0604020202020204" pitchFamily="34" charset="0"/>
              </a:rPr>
              <a:pPr/>
              <a:t>5</a:t>
            </a:fld>
            <a:endParaRPr lang="en-US" altLang="en-US" dirty="0">
              <a:solidFill>
                <a:schemeClr val="tx1"/>
              </a:solidFill>
              <a:latin typeface="Arial" panose="020B0604020202020204" pitchFamily="34" charset="0"/>
              <a:cs typeface="Arial" panose="020B0604020202020204" pitchFamily="34" charset="0"/>
            </a:endParaRPr>
          </a:p>
        </p:txBody>
      </p:sp>
      <p:grpSp>
        <p:nvGrpSpPr>
          <p:cNvPr id="2" name="Group 1"/>
          <p:cNvGrpSpPr/>
          <p:nvPr/>
        </p:nvGrpSpPr>
        <p:grpSpPr>
          <a:xfrm>
            <a:off x="0" y="0"/>
            <a:ext cx="9144000" cy="1371600"/>
            <a:chOff x="0" y="0"/>
            <a:chExt cx="9144000" cy="1371600"/>
          </a:xfrm>
        </p:grpSpPr>
        <p:sp>
          <p:nvSpPr>
            <p:cNvPr id="8" name="Rectangle 7"/>
            <p:cNvSpPr/>
            <p:nvPr/>
          </p:nvSpPr>
          <p:spPr>
            <a:xfrm>
              <a:off x="0" y="0"/>
              <a:ext cx="9144000" cy="1371600"/>
            </a:xfrm>
            <a:prstGeom prst="rect">
              <a:avLst/>
            </a:prstGeom>
            <a:solidFill>
              <a:srgbClr val="FFC000">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10" name="Rectangle 9"/>
            <p:cNvSpPr/>
            <p:nvPr/>
          </p:nvSpPr>
          <p:spPr>
            <a:xfrm>
              <a:off x="0" y="228600"/>
              <a:ext cx="9144000" cy="997196"/>
            </a:xfrm>
            <a:prstGeom prst="rect">
              <a:avLst/>
            </a:prstGeom>
          </p:spPr>
          <p:txBody>
            <a:bodyPr wrap="square" anchor="t">
              <a:spAutoFit/>
            </a:bodyPr>
            <a:lstStyle/>
            <a:p>
              <a:pPr algn="ctr">
                <a:lnSpc>
                  <a:spcPct val="80000"/>
                </a:lnSpc>
              </a:pPr>
              <a:r>
                <a:rPr lang="en-US" sz="3600" dirty="0">
                  <a:latin typeface="Arial Black"/>
                  <a:cs typeface="Arial Black"/>
                </a:rPr>
                <a:t>Share reviews and ratings with Brighter </a:t>
              </a:r>
              <a:r>
                <a:rPr lang="en-US" sz="3600" dirty="0" err="1">
                  <a:latin typeface="Arial Black"/>
                  <a:cs typeface="Arial Black"/>
                </a:rPr>
                <a:t>Score</a:t>
              </a:r>
              <a:r>
                <a:rPr lang="en-US" sz="2400" baseline="45000" dirty="0" err="1">
                  <a:latin typeface="Arial"/>
                  <a:cs typeface="Arial"/>
                </a:rPr>
                <a:t>TM</a:t>
              </a:r>
              <a:r>
                <a:rPr lang="en-US" sz="3600" dirty="0">
                  <a:latin typeface="Arial Black"/>
                  <a:cs typeface="Arial Black"/>
                </a:rPr>
                <a:t> technology</a:t>
              </a:r>
              <a:endParaRPr lang="en-US" sz="3600" dirty="0">
                <a:latin typeface="Arial Black"/>
                <a:cs typeface="Arial Black"/>
              </a:endParaRPr>
            </a:p>
          </p:txBody>
        </p:sp>
      </p:grpSp>
    </p:spTree>
    <p:extLst>
      <p:ext uri="{BB962C8B-B14F-4D97-AF65-F5344CB8AC3E}">
        <p14:creationId xmlns:p14="http://schemas.microsoft.com/office/powerpoint/2010/main" val="201939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7.jpg"/>
          <p:cNvPicPr>
            <a:picLocks noChangeAspect="1"/>
          </p:cNvPicPr>
          <p:nvPr/>
        </p:nvPicPr>
        <p:blipFill rotWithShape="1">
          <a:blip r:embed="rId3" cstate="print">
            <a:extLst>
              <a:ext uri="{28A0092B-C50C-407E-A947-70E740481C1C}">
                <a14:useLocalDpi xmlns:a14="http://schemas.microsoft.com/office/drawing/2010/main" val="0"/>
              </a:ext>
            </a:extLst>
          </a:blip>
          <a:srcRect l="12504" r="3542" b="5673"/>
          <a:stretch/>
        </p:blipFill>
        <p:spPr>
          <a:xfrm>
            <a:off x="0" y="0"/>
            <a:ext cx="9296400" cy="6858000"/>
          </a:xfrm>
          <a:prstGeom prst="rect">
            <a:avLst/>
          </a:prstGeom>
        </p:spPr>
      </p:pic>
      <p:sp>
        <p:nvSpPr>
          <p:cNvPr id="2" name="Rectangle 1"/>
          <p:cNvSpPr/>
          <p:nvPr/>
        </p:nvSpPr>
        <p:spPr>
          <a:xfrm>
            <a:off x="228600" y="2362200"/>
            <a:ext cx="3976688" cy="1597361"/>
          </a:xfrm>
          <a:prstGeom prst="rect">
            <a:avLst/>
          </a:prstGeom>
        </p:spPr>
        <p:txBody>
          <a:bodyPr wrap="square">
            <a:spAutoFit/>
          </a:bodyPr>
          <a:lstStyle/>
          <a:p>
            <a:pPr lvl="0">
              <a:lnSpc>
                <a:spcPct val="90000"/>
              </a:lnSpc>
            </a:pPr>
            <a:r>
              <a:rPr lang="en-US" sz="3600" dirty="0" smtClean="0">
                <a:solidFill>
                  <a:prstClr val="black"/>
                </a:solidFill>
                <a:latin typeface="Arial Black"/>
                <a:cs typeface="Arial Black"/>
              </a:rPr>
              <a:t>Make your </a:t>
            </a:r>
            <a:endParaRPr lang="en-US" sz="3600" dirty="0" smtClean="0">
              <a:solidFill>
                <a:prstClr val="black"/>
              </a:solidFill>
              <a:latin typeface="Arial Black"/>
              <a:cs typeface="Arial Black"/>
            </a:endParaRPr>
          </a:p>
          <a:p>
            <a:pPr lvl="0">
              <a:lnSpc>
                <a:spcPct val="90000"/>
              </a:lnSpc>
            </a:pPr>
            <a:r>
              <a:rPr lang="en-US" sz="3600" dirty="0" smtClean="0">
                <a:solidFill>
                  <a:prstClr val="black"/>
                </a:solidFill>
                <a:latin typeface="Arial Black"/>
                <a:cs typeface="Arial Black"/>
              </a:rPr>
              <a:t>appointments </a:t>
            </a:r>
            <a:r>
              <a:rPr lang="en-US" sz="3600" dirty="0">
                <a:solidFill>
                  <a:prstClr val="black"/>
                </a:solidFill>
                <a:latin typeface="Arial Black"/>
                <a:cs typeface="Arial Black"/>
              </a:rPr>
              <a:t>online</a:t>
            </a:r>
          </a:p>
        </p:txBody>
      </p:sp>
      <p:sp>
        <p:nvSpPr>
          <p:cNvPr id="11" name="TextBox 10"/>
          <p:cNvSpPr txBox="1"/>
          <p:nvPr/>
        </p:nvSpPr>
        <p:spPr>
          <a:xfrm>
            <a:off x="0" y="6490156"/>
            <a:ext cx="4495799" cy="215444"/>
          </a:xfrm>
          <a:prstGeom prst="rect">
            <a:avLst/>
          </a:prstGeom>
          <a:noFill/>
        </p:spPr>
        <p:txBody>
          <a:bodyPr wrap="square" rtlCol="0">
            <a:spAutoFit/>
          </a:bodyPr>
          <a:lstStyle/>
          <a:p>
            <a:r>
              <a:rPr lang="en-US" sz="800" dirty="0" smtClean="0">
                <a:latin typeface="Arial Narrow"/>
                <a:cs typeface="Arial Narrow"/>
              </a:rPr>
              <a:t>These </a:t>
            </a:r>
            <a:r>
              <a:rPr lang="en-US" sz="800" dirty="0" err="1" smtClean="0">
                <a:latin typeface="Arial Narrow"/>
                <a:cs typeface="Arial Narrow"/>
              </a:rPr>
              <a:t>myCigna.com</a:t>
            </a:r>
            <a:r>
              <a:rPr lang="en-US" sz="800" dirty="0" smtClean="0">
                <a:latin typeface="Arial Narrow"/>
                <a:cs typeface="Arial Narrow"/>
              </a:rPr>
              <a:t> screens are still in development and are not the final versions. Actual features may vary.</a:t>
            </a:r>
            <a:endParaRPr lang="en-US" sz="800" dirty="0">
              <a:latin typeface="Arial Narrow"/>
              <a:cs typeface="Arial Narrow"/>
            </a:endParaRPr>
          </a:p>
        </p:txBody>
      </p:sp>
      <p:sp>
        <p:nvSpPr>
          <p:cNvPr id="13" name="Footer Placeholder 2"/>
          <p:cNvSpPr>
            <a:spLocks noGrp="1"/>
          </p:cNvSpPr>
          <p:nvPr>
            <p:ph type="ftr" sz="quarter" idx="11"/>
          </p:nvPr>
        </p:nvSpPr>
        <p:spPr>
          <a:xfrm>
            <a:off x="0" y="6626225"/>
            <a:ext cx="7011988"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hangingPunct="1"/>
            <a:r>
              <a:rPr lang="en-US" sz="800" dirty="0" smtClean="0">
                <a:latin typeface="Arial Narrow"/>
                <a:ea typeface="+mn-ea"/>
                <a:cs typeface="Arial Narrow"/>
              </a:rPr>
              <a:t>Confidential</a:t>
            </a:r>
            <a:r>
              <a:rPr lang="en-US" sz="800" dirty="0">
                <a:latin typeface="Arial Narrow"/>
                <a:ea typeface="+mn-ea"/>
                <a:cs typeface="Arial Narrow"/>
              </a:rPr>
              <a:t>, unpublished property of Cigna. Do not duplicate or distribute. Use and distribution limited solely to authorized personnel. © 2016 Cigna</a:t>
            </a:r>
          </a:p>
        </p:txBody>
      </p:sp>
      <p:sp>
        <p:nvSpPr>
          <p:cNvPr id="14" name="Slide Number Placeholder 3"/>
          <p:cNvSpPr>
            <a:spLocks noGrp="1"/>
          </p:cNvSpPr>
          <p:nvPr>
            <p:ph type="sldNum" sz="quarter" idx="12"/>
          </p:nvPr>
        </p:nvSpPr>
        <p:spPr>
          <a:xfrm>
            <a:off x="7025810" y="6492924"/>
            <a:ext cx="2133600" cy="365125"/>
          </a:xfrm>
        </p:spPr>
        <p:txBody>
          <a:bodyPr/>
          <a:lstStyle/>
          <a:p>
            <a:fld id="{38EC0547-4173-4FD2-B3AD-CE0209F6F09F}" type="slidenum">
              <a:rPr lang="en-US" altLang="en-US" smtClean="0">
                <a:solidFill>
                  <a:schemeClr val="tx1"/>
                </a:solidFill>
                <a:latin typeface="Arial" panose="020B0604020202020204" pitchFamily="34" charset="0"/>
                <a:cs typeface="Arial" panose="020B0604020202020204" pitchFamily="34" charset="0"/>
              </a:rPr>
              <a:pPr/>
              <a:t>6</a:t>
            </a:fld>
            <a:endParaRPr lang="en-US"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77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8_MAP.jpg"/>
          <p:cNvPicPr>
            <a:picLocks noChangeAspect="1"/>
          </p:cNvPicPr>
          <p:nvPr/>
        </p:nvPicPr>
        <p:blipFill rotWithShape="1">
          <a:blip r:embed="rId3" cstate="print">
            <a:extLst>
              <a:ext uri="{28A0092B-C50C-407E-A947-70E740481C1C}">
                <a14:useLocalDpi xmlns:a14="http://schemas.microsoft.com/office/drawing/2010/main" val="0"/>
              </a:ext>
            </a:extLst>
          </a:blip>
          <a:srcRect l="1520" t="21052" b="4103"/>
          <a:stretch/>
        </p:blipFill>
        <p:spPr>
          <a:xfrm>
            <a:off x="0" y="76200"/>
            <a:ext cx="9144000" cy="6934200"/>
          </a:xfrm>
          <a:prstGeom prst="rect">
            <a:avLst/>
          </a:prstGeom>
        </p:spPr>
      </p:pic>
      <p:sp>
        <p:nvSpPr>
          <p:cNvPr id="8" name="TextBox 7"/>
          <p:cNvSpPr txBox="1"/>
          <p:nvPr/>
        </p:nvSpPr>
        <p:spPr>
          <a:xfrm>
            <a:off x="0" y="6490156"/>
            <a:ext cx="4495799" cy="215444"/>
          </a:xfrm>
          <a:prstGeom prst="rect">
            <a:avLst/>
          </a:prstGeom>
          <a:noFill/>
        </p:spPr>
        <p:txBody>
          <a:bodyPr wrap="square" rtlCol="0">
            <a:spAutoFit/>
          </a:bodyPr>
          <a:lstStyle/>
          <a:p>
            <a:r>
              <a:rPr lang="en-US" sz="800" dirty="0" smtClean="0">
                <a:latin typeface="Arial Narrow"/>
                <a:cs typeface="Arial Narrow"/>
              </a:rPr>
              <a:t>These </a:t>
            </a:r>
            <a:r>
              <a:rPr lang="en-US" sz="800" dirty="0" err="1" smtClean="0">
                <a:latin typeface="Arial Narrow"/>
                <a:cs typeface="Arial Narrow"/>
              </a:rPr>
              <a:t>myCigna.com</a:t>
            </a:r>
            <a:r>
              <a:rPr lang="en-US" sz="800" dirty="0" smtClean="0">
                <a:latin typeface="Arial Narrow"/>
                <a:cs typeface="Arial Narrow"/>
              </a:rPr>
              <a:t> screens are still in development and are not the final versions. Actual features may vary.</a:t>
            </a:r>
            <a:endParaRPr lang="en-US" sz="800" dirty="0">
              <a:latin typeface="Arial Narrow"/>
              <a:cs typeface="Arial Narrow"/>
            </a:endParaRPr>
          </a:p>
        </p:txBody>
      </p:sp>
      <p:sp>
        <p:nvSpPr>
          <p:cNvPr id="9" name="Footer Placeholder 2"/>
          <p:cNvSpPr>
            <a:spLocks noGrp="1"/>
          </p:cNvSpPr>
          <p:nvPr>
            <p:ph type="ftr" sz="quarter" idx="11"/>
          </p:nvPr>
        </p:nvSpPr>
        <p:spPr>
          <a:xfrm>
            <a:off x="0" y="6626225"/>
            <a:ext cx="7011988"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hangingPunct="1"/>
            <a:r>
              <a:rPr lang="en-US" sz="800" dirty="0" smtClean="0">
                <a:latin typeface="Arial Narrow"/>
                <a:ea typeface="+mn-ea"/>
                <a:cs typeface="Arial Narrow"/>
              </a:rPr>
              <a:t>Confidential</a:t>
            </a:r>
            <a:r>
              <a:rPr lang="en-US" sz="800" dirty="0">
                <a:latin typeface="Arial Narrow"/>
                <a:ea typeface="+mn-ea"/>
                <a:cs typeface="Arial Narrow"/>
              </a:rPr>
              <a:t>, unpublished property of Cigna. Do not duplicate or distribute. Use and distribution limited solely to authorized personnel. © 2016 Cigna</a:t>
            </a:r>
          </a:p>
        </p:txBody>
      </p:sp>
      <p:sp>
        <p:nvSpPr>
          <p:cNvPr id="10" name="Slide Number Placeholder 3"/>
          <p:cNvSpPr>
            <a:spLocks noGrp="1"/>
          </p:cNvSpPr>
          <p:nvPr>
            <p:ph type="sldNum" sz="quarter" idx="12"/>
          </p:nvPr>
        </p:nvSpPr>
        <p:spPr>
          <a:xfrm>
            <a:off x="7025810" y="6492924"/>
            <a:ext cx="2133600" cy="365125"/>
          </a:xfrm>
        </p:spPr>
        <p:txBody>
          <a:bodyPr/>
          <a:lstStyle/>
          <a:p>
            <a:fld id="{38EC0547-4173-4FD2-B3AD-CE0209F6F09F}" type="slidenum">
              <a:rPr lang="en-US" altLang="en-US" smtClean="0">
                <a:solidFill>
                  <a:schemeClr val="tx1"/>
                </a:solidFill>
                <a:latin typeface="Arial" panose="020B0604020202020204" pitchFamily="34" charset="0"/>
                <a:cs typeface="Arial" panose="020B0604020202020204" pitchFamily="34" charset="0"/>
              </a:rPr>
              <a:pPr/>
              <a:t>7</a:t>
            </a:fld>
            <a:endParaRPr lang="en-US" altLang="en-US" dirty="0">
              <a:solidFill>
                <a:schemeClr val="tx1"/>
              </a:solidFill>
              <a:latin typeface="Arial" panose="020B0604020202020204" pitchFamily="34" charset="0"/>
              <a:cs typeface="Arial" panose="020B0604020202020204" pitchFamily="34" charset="0"/>
            </a:endParaRPr>
          </a:p>
        </p:txBody>
      </p:sp>
      <p:grpSp>
        <p:nvGrpSpPr>
          <p:cNvPr id="11" name="Group 10"/>
          <p:cNvGrpSpPr/>
          <p:nvPr/>
        </p:nvGrpSpPr>
        <p:grpSpPr>
          <a:xfrm>
            <a:off x="0" y="0"/>
            <a:ext cx="9144000" cy="1371600"/>
            <a:chOff x="0" y="0"/>
            <a:chExt cx="9144000" cy="1371600"/>
          </a:xfrm>
        </p:grpSpPr>
        <p:sp>
          <p:nvSpPr>
            <p:cNvPr id="12" name="Rectangle 11"/>
            <p:cNvSpPr/>
            <p:nvPr/>
          </p:nvSpPr>
          <p:spPr>
            <a:xfrm>
              <a:off x="0" y="0"/>
              <a:ext cx="9144000" cy="1371600"/>
            </a:xfrm>
            <a:prstGeom prst="rect">
              <a:avLst/>
            </a:prstGeom>
            <a:solidFill>
              <a:srgbClr val="FFC000">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14" name="Rectangle 13"/>
            <p:cNvSpPr/>
            <p:nvPr/>
          </p:nvSpPr>
          <p:spPr>
            <a:xfrm>
              <a:off x="0" y="228600"/>
              <a:ext cx="9144000" cy="997196"/>
            </a:xfrm>
            <a:prstGeom prst="rect">
              <a:avLst/>
            </a:prstGeom>
          </p:spPr>
          <p:txBody>
            <a:bodyPr wrap="square" anchor="t">
              <a:spAutoFit/>
            </a:bodyPr>
            <a:lstStyle/>
            <a:p>
              <a:pPr algn="ctr">
                <a:lnSpc>
                  <a:spcPct val="80000"/>
                </a:lnSpc>
              </a:pPr>
              <a:r>
                <a:rPr lang="en-US" sz="3600" dirty="0">
                  <a:latin typeface="Arial Black"/>
                  <a:cs typeface="Arial Black"/>
                </a:rPr>
                <a:t>We are where you are and</a:t>
              </a:r>
              <a:br>
                <a:rPr lang="en-US" sz="3600" dirty="0">
                  <a:latin typeface="Arial Black"/>
                  <a:cs typeface="Arial Black"/>
                </a:rPr>
              </a:br>
              <a:r>
                <a:rPr lang="en-US" sz="3600" dirty="0">
                  <a:latin typeface="Arial Black"/>
                  <a:cs typeface="Arial Black"/>
                </a:rPr>
                <a:t>we have who you want.</a:t>
              </a:r>
            </a:p>
          </p:txBody>
        </p:sp>
      </p:grpSp>
    </p:spTree>
    <p:extLst>
      <p:ext uri="{BB962C8B-B14F-4D97-AF65-F5344CB8AC3E}">
        <p14:creationId xmlns:p14="http://schemas.microsoft.com/office/powerpoint/2010/main" val="125388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MILE EMOJI_NO TEETH.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276600" y="533400"/>
            <a:ext cx="2660395" cy="2660395"/>
          </a:xfrm>
          <a:prstGeom prst="rect">
            <a:avLst/>
          </a:prstGeom>
        </p:spPr>
      </p:pic>
      <p:pic>
        <p:nvPicPr>
          <p:cNvPr id="14" name="Picture 13" descr="TEETH.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99601" y="2145667"/>
            <a:ext cx="1807387" cy="804794"/>
          </a:xfrm>
          <a:prstGeom prst="rect">
            <a:avLst/>
          </a:prstGeom>
        </p:spPr>
      </p:pic>
      <p:pic>
        <p:nvPicPr>
          <p:cNvPr id="8" name="Picture 7" descr="STARBURST_SPARKL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78897" y="1714862"/>
            <a:ext cx="817978" cy="893318"/>
          </a:xfrm>
          <a:prstGeom prst="rect">
            <a:avLst/>
          </a:prstGeom>
        </p:spPr>
      </p:pic>
      <p:sp>
        <p:nvSpPr>
          <p:cNvPr id="17" name="TextBox 16"/>
          <p:cNvSpPr txBox="1"/>
          <p:nvPr/>
        </p:nvSpPr>
        <p:spPr>
          <a:xfrm>
            <a:off x="0" y="3581400"/>
            <a:ext cx="9144000" cy="2062103"/>
          </a:xfrm>
          <a:prstGeom prst="rect">
            <a:avLst/>
          </a:prstGeom>
          <a:noFill/>
        </p:spPr>
        <p:txBody>
          <a:bodyPr wrap="square" rtlCol="0">
            <a:spAutoFit/>
          </a:bodyPr>
          <a:lstStyle/>
          <a:p>
            <a:pPr algn="ctr"/>
            <a:r>
              <a:rPr lang="en-US" sz="3200" dirty="0" smtClean="0">
                <a:latin typeface="Arial Black"/>
                <a:cs typeface="Arial Black"/>
              </a:rPr>
              <a:t>A BETTER USER EXPERIENCE</a:t>
            </a:r>
          </a:p>
          <a:p>
            <a:pPr algn="ctr"/>
            <a:r>
              <a:rPr lang="en-US" sz="3200" dirty="0" smtClean="0">
                <a:latin typeface="Arial Black"/>
                <a:cs typeface="Arial Black"/>
              </a:rPr>
              <a:t>FROM CIGNA DENTAL</a:t>
            </a:r>
          </a:p>
          <a:p>
            <a:pPr algn="ctr"/>
            <a:r>
              <a:rPr lang="en-US" sz="3200" dirty="0" smtClean="0">
                <a:latin typeface="Arial Black"/>
                <a:cs typeface="Arial Black"/>
              </a:rPr>
              <a:t>IS HERE!</a:t>
            </a:r>
            <a:endParaRPr lang="en-US" sz="3200" dirty="0" smtClean="0">
              <a:latin typeface="Arial Black"/>
              <a:cs typeface="Arial Black"/>
            </a:endParaRPr>
          </a:p>
          <a:p>
            <a:pPr algn="ctr"/>
            <a:endParaRPr lang="en-US" sz="3200" dirty="0" smtClean="0">
              <a:latin typeface="Arial Black"/>
              <a:cs typeface="Arial Black"/>
            </a:endParaRPr>
          </a:p>
        </p:txBody>
      </p:sp>
      <p:pic>
        <p:nvPicPr>
          <p:cNvPr id="24" name="Picture 23" descr="Cigna_H_cmyk.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657600" y="5763747"/>
            <a:ext cx="1947737" cy="637053"/>
          </a:xfrm>
          <a:prstGeom prst="rect">
            <a:avLst/>
          </a:prstGeom>
        </p:spPr>
      </p:pic>
      <p:sp>
        <p:nvSpPr>
          <p:cNvPr id="9" name="Slide Number Placeholder 3"/>
          <p:cNvSpPr>
            <a:spLocks noGrp="1"/>
          </p:cNvSpPr>
          <p:nvPr>
            <p:ph type="sldNum" sz="quarter" idx="12"/>
          </p:nvPr>
        </p:nvSpPr>
        <p:spPr>
          <a:xfrm>
            <a:off x="7025810" y="6492924"/>
            <a:ext cx="2133600" cy="365125"/>
          </a:xfrm>
        </p:spPr>
        <p:txBody>
          <a:bodyPr/>
          <a:lstStyle/>
          <a:p>
            <a:fld id="{38EC0547-4173-4FD2-B3AD-CE0209F6F09F}" type="slidenum">
              <a:rPr lang="en-US" altLang="en-US" smtClean="0">
                <a:solidFill>
                  <a:schemeClr val="tx1"/>
                </a:solidFill>
                <a:latin typeface="Arial" panose="020B0604020202020204" pitchFamily="34" charset="0"/>
                <a:cs typeface="Arial" panose="020B0604020202020204" pitchFamily="34" charset="0"/>
              </a:rPr>
              <a:pPr/>
              <a:t>8</a:t>
            </a:fld>
            <a:endParaRPr lang="en-US"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99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par>
                          <p:cTn id="11" fill="hold">
                            <p:stCondLst>
                              <p:cond delay="1000"/>
                            </p:stCondLst>
                            <p:childTnLst>
                              <p:par>
                                <p:cTn id="12" presetID="31" presetClass="entr" presetSubtype="0" fill="hold" nodeType="after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style.rotation</p:attrName>
                                        </p:attrNameLst>
                                      </p:cBhvr>
                                      <p:tavLst>
                                        <p:tav tm="0">
                                          <p:val>
                                            <p:fltVal val="90"/>
                                          </p:val>
                                        </p:tav>
                                        <p:tav tm="100000">
                                          <p:val>
                                            <p:fltVal val="0"/>
                                          </p:val>
                                        </p:tav>
                                      </p:tavLst>
                                    </p:anim>
                                    <p:animEffect transition="in" filter="fade">
                                      <p:cBhvr>
                                        <p:cTn id="17" dur="2000"/>
                                        <p:tgtEl>
                                          <p:spTgt spid="8"/>
                                        </p:tgtEl>
                                      </p:cBhvr>
                                    </p:animEffect>
                                  </p:childTnLst>
                                </p:cTn>
                              </p:par>
                            </p:childTnLst>
                          </p:cTn>
                        </p:par>
                        <p:par>
                          <p:cTn id="18" fill="hold">
                            <p:stCondLst>
                              <p:cond delay="3500"/>
                            </p:stCondLst>
                            <p:childTnLst>
                              <p:par>
                                <p:cTn id="19" presetID="26" presetClass="emph" presetSubtype="0" fill="hold" nodeType="afterEffect">
                                  <p:stCondLst>
                                    <p:cond delay="0"/>
                                  </p:stCondLst>
                                  <p:childTnLst>
                                    <p:animEffect transition="out" filter="fade">
                                      <p:cBhvr>
                                        <p:cTn id="20" dur="1000" tmFilter="0, 0; .2, .5; .8, .5; 1, 0"/>
                                        <p:tgtEl>
                                          <p:spTgt spid="8"/>
                                        </p:tgtEl>
                                      </p:cBhvr>
                                    </p:animEffect>
                                    <p:animScale>
                                      <p:cBhvr>
                                        <p:cTn id="21"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rot="5400000">
            <a:off x="2324248" y="-2366816"/>
            <a:ext cx="4452935" cy="9186572"/>
          </a:xfrm>
          <a:prstGeom prst="rect">
            <a:avLst/>
          </a:prstGeom>
          <a:solidFill>
            <a:srgbClr val="15263D"/>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00"/>
              </a:solidFill>
              <a:ea typeface="ＭＳ Ｐゴシック" pitchFamily="34" charset="-128"/>
            </a:endParaRPr>
          </a:p>
        </p:txBody>
      </p:sp>
      <p:sp>
        <p:nvSpPr>
          <p:cNvPr id="9" name="Rectangle 8"/>
          <p:cNvSpPr/>
          <p:nvPr/>
        </p:nvSpPr>
        <p:spPr bwMode="auto">
          <a:xfrm rot="5400000">
            <a:off x="3878262" y="519113"/>
            <a:ext cx="1404937"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00"/>
              </a:solidFill>
              <a:ea typeface="ＭＳ Ｐゴシック" pitchFamily="34" charset="-128"/>
            </a:endParaRPr>
          </a:p>
        </p:txBody>
      </p:sp>
      <p:sp>
        <p:nvSpPr>
          <p:cNvPr id="10" name="TextBox 2"/>
          <p:cNvSpPr txBox="1">
            <a:spLocks noChangeArrowheads="1"/>
          </p:cNvSpPr>
          <p:nvPr/>
        </p:nvSpPr>
        <p:spPr bwMode="auto">
          <a:xfrm>
            <a:off x="448550" y="200660"/>
            <a:ext cx="818832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000" dirty="0" smtClean="0">
                <a:solidFill>
                  <a:srgbClr val="FFFFFF"/>
                </a:solidFill>
                <a:latin typeface="Arial Narrow"/>
                <a:cs typeface="Arial Narrow"/>
              </a:rPr>
              <a:t>Brighter features may vary by Cigna Dental product or customer plan. Cigna makes no representations or warranties as to the quality or accuracy of the information or services of Brighter. The Brighter Score is not a guarantee of the quality of care that will be delivered to individual customers. Customers are encouraged to consider all relevant factors and to speak with their treating dentist when choosing where to receive dental care. </a:t>
            </a:r>
          </a:p>
          <a:p>
            <a:r>
              <a:rPr lang="en-US" sz="1000" dirty="0" smtClean="0">
                <a:solidFill>
                  <a:srgbClr val="FFFFFF"/>
                </a:solidFill>
                <a:latin typeface="Arial Narrow"/>
                <a:cs typeface="Arial Narrow"/>
              </a:rPr>
              <a:t/>
            </a:r>
            <a:br>
              <a:rPr lang="en-US" sz="1000" dirty="0" smtClean="0">
                <a:solidFill>
                  <a:srgbClr val="FFFFFF"/>
                </a:solidFill>
                <a:latin typeface="Arial Narrow"/>
                <a:cs typeface="Arial Narrow"/>
              </a:rPr>
            </a:br>
            <a:r>
              <a:rPr lang="en-US" sz="1000" dirty="0" smtClean="0">
                <a:solidFill>
                  <a:srgbClr val="FFFFFF"/>
                </a:solidFill>
                <a:latin typeface="Arial Narrow"/>
                <a:cs typeface="Arial Narrow"/>
              </a:rPr>
              <a:t>These myCigna.com screens are still in development and are not the final versions. Actual features may vary. </a:t>
            </a:r>
          </a:p>
          <a:p>
            <a:endParaRPr lang="en-US" sz="1000" dirty="0">
              <a:solidFill>
                <a:schemeClr val="tx1">
                  <a:lumMod val="50000"/>
                  <a:lumOff val="50000"/>
                </a:schemeClr>
              </a:solidFill>
              <a:latin typeface="Arial Narrow"/>
              <a:cs typeface="Arial Narrow"/>
            </a:endParaRPr>
          </a:p>
          <a:p>
            <a:pPr algn="just" defTabSz="457200" eaLnBrk="1" fontAlgn="base" hangingPunct="1">
              <a:spcBef>
                <a:spcPct val="0"/>
              </a:spcBef>
              <a:spcAft>
                <a:spcPct val="0"/>
              </a:spcAft>
            </a:pPr>
            <a:r>
              <a:rPr lang="en-US" sz="1000" dirty="0" smtClean="0">
                <a:solidFill>
                  <a:srgbClr val="FFFFFF"/>
                </a:solidFill>
                <a:latin typeface="Arial Narrow"/>
                <a:cs typeface="Arial Narrow"/>
              </a:rPr>
              <a:t>Product </a:t>
            </a:r>
            <a:r>
              <a:rPr lang="en-US" sz="1000" dirty="0">
                <a:solidFill>
                  <a:srgbClr val="FFFFFF"/>
                </a:solidFill>
                <a:latin typeface="Arial Narrow"/>
                <a:cs typeface="Arial Narrow"/>
              </a:rPr>
              <a:t>availability may vary by location and plan type and is subject to change. All group dental insurance policies and dental benefit plans contain exclusions and limitations. For costs and complete details of coverage, contact your Cigna representative</a:t>
            </a:r>
            <a:r>
              <a:rPr lang="en-US" sz="1000" dirty="0" smtClean="0">
                <a:solidFill>
                  <a:srgbClr val="FFFFFF"/>
                </a:solidFill>
                <a:latin typeface="Arial Narrow"/>
                <a:cs typeface="Arial Narrow"/>
              </a:rPr>
              <a:t>.</a:t>
            </a:r>
          </a:p>
          <a:p>
            <a:pPr algn="just" defTabSz="457200" eaLnBrk="1" fontAlgn="base" hangingPunct="1">
              <a:spcBef>
                <a:spcPct val="0"/>
              </a:spcBef>
              <a:spcAft>
                <a:spcPct val="0"/>
              </a:spcAft>
            </a:pPr>
            <a:endParaRPr lang="en-US" sz="1000" dirty="0">
              <a:solidFill>
                <a:srgbClr val="FFFFFF"/>
              </a:solidFill>
              <a:latin typeface="Arial Narrow"/>
              <a:cs typeface="Arial Narrow"/>
            </a:endParaRPr>
          </a:p>
          <a:p>
            <a:pPr algn="just" defTabSz="457200" eaLnBrk="1" fontAlgn="base" hangingPunct="1">
              <a:spcBef>
                <a:spcPct val="0"/>
              </a:spcBef>
              <a:spcAft>
                <a:spcPct val="0"/>
              </a:spcAft>
            </a:pPr>
            <a:r>
              <a:rPr lang="en-US" sz="1000" dirty="0" smtClean="0">
                <a:solidFill>
                  <a:srgbClr val="FFFFFF"/>
                </a:solidFill>
                <a:latin typeface="Arial Narrow"/>
                <a:cs typeface="Arial Narrow"/>
              </a:rPr>
              <a:t>The term “DHMO” is used to refer to product designs that may differ by state of residence of enrollee, including but not limited to, prepaid plans, managed care plans, and plans with open access features. The Cigna DHMO is not available in the following states: AK, HI, ME, MT, NH, NM, ND, PR, RI, SD, VI, VT, WV, and WY.</a:t>
            </a:r>
          </a:p>
          <a:p>
            <a:pPr algn="just" defTabSz="457200" eaLnBrk="1" fontAlgn="base" hangingPunct="1">
              <a:spcBef>
                <a:spcPct val="0"/>
              </a:spcBef>
              <a:spcAft>
                <a:spcPct val="0"/>
              </a:spcAft>
            </a:pPr>
            <a:endParaRPr lang="en-US" sz="1000" dirty="0" smtClean="0">
              <a:solidFill>
                <a:srgbClr val="FFFFFF"/>
              </a:solidFill>
              <a:latin typeface="Arial Narrow"/>
              <a:cs typeface="Arial Narrow"/>
            </a:endParaRPr>
          </a:p>
          <a:p>
            <a:pPr algn="just" defTabSz="457200" eaLnBrk="1" fontAlgn="base" hangingPunct="1">
              <a:spcBef>
                <a:spcPct val="0"/>
              </a:spcBef>
              <a:spcAft>
                <a:spcPct val="0"/>
              </a:spcAft>
            </a:pPr>
            <a:r>
              <a:rPr lang="en-US" sz="1000" dirty="0" smtClean="0">
                <a:solidFill>
                  <a:prstClr val="white"/>
                </a:solidFill>
                <a:latin typeface="Arial Narrow"/>
                <a:cs typeface="Arial Narrow"/>
              </a:rPr>
              <a:t>All </a:t>
            </a:r>
            <a:r>
              <a:rPr lang="en-US" sz="1000" dirty="0">
                <a:solidFill>
                  <a:prstClr val="white"/>
                </a:solidFill>
                <a:latin typeface="Arial Narrow"/>
                <a:cs typeface="Arial Narrow"/>
              </a:rPr>
              <a:t>Cigna products and services are provided exclusively by or through operating subsidiaries of Cigna Corporation. Cigna Dental PPO plans are insured or administered by Cigna Health and Life Insurance Company (CHLIC) or Connecticut General Life Insurance Company (CGLIC) with network management services provided by Cigna Dental Health, Inc. (CDHI) and certain of its subsidiaries. In Texas, the insured dental product is referred to as the Cigna Dental Choice Plan, and this plan uses the national Cigna Dental PPO network. Cigna Dental Care (DHMO) plans are insured by Cigna Dental Health Plan of Arizona, Inc., Cigna Dental Health of California, Inc., Cigna Dental Health of Colorado, Inc., Cigna Dental Health of Delaware, Inc., Cigna Dental Health of Florida, Inc., </a:t>
            </a:r>
            <a:r>
              <a:rPr lang="en-US" sz="1000" b="1" dirty="0">
                <a:solidFill>
                  <a:prstClr val="white"/>
                </a:solidFill>
                <a:latin typeface="Arial Narrow"/>
                <a:cs typeface="Arial Narrow"/>
              </a:rPr>
              <a:t>a Prepaid Limited Health Services Organization licensed under Chapter 636, Florida Statutes</a:t>
            </a:r>
            <a:r>
              <a:rPr lang="en-US" sz="1000" dirty="0">
                <a:solidFill>
                  <a:prstClr val="white"/>
                </a:solidFill>
                <a:latin typeface="Arial Narrow"/>
                <a:cs typeface="Arial Narrow"/>
              </a:rPr>
              <a:t>, Cigna Dental Health of Kansas, Inc. (KS &amp; NB), Cigna Dental Health of Kentucky, Inc. (KY &amp; IL), Cigna Dental Health of Maryland, Inc., Cigna Dental Health of Missouri, Inc., Cigna Dental Health of New Jersey, Inc., Cigna Dental Health of North Carolina, Inc., Cigna Dental Health of Ohio, Inc., Cigna Dental Health of Pennsylvania, Inc., Cigna Dental Health of Texas, Inc., and Cigna Dental Health of Virginia, Inc. In other states, Cigna Dental Care plans are insured by CHLIC, CGLIC, or Cigna HealthCare of Connecticut, Inc., and administered by CDHI. </a:t>
            </a:r>
            <a:r>
              <a:rPr lang="en-US" sz="1000" dirty="0" smtClean="0">
                <a:solidFill>
                  <a:prstClr val="white"/>
                </a:solidFill>
                <a:latin typeface="Arial Narrow"/>
                <a:cs typeface="Arial Narrow"/>
              </a:rPr>
              <a:t>Policy forms: OK - Indemnity/DPPO</a:t>
            </a:r>
            <a:r>
              <a:rPr lang="en-US" sz="1000" dirty="0">
                <a:solidFill>
                  <a:prstClr val="white"/>
                </a:solidFill>
                <a:latin typeface="Arial Narrow"/>
                <a:cs typeface="Arial Narrow"/>
              </a:rPr>
              <a:t>: HP-POL99 (CHLIC) &amp; GM6000 ELI288 et al (CGLIC); DHMO: HP-POL115 (CHLIC), GM6000 DEN201V1 &amp; GM6000 DEN200V1 (CGLIC</a:t>
            </a:r>
            <a:r>
              <a:rPr lang="en-US" sz="1000" dirty="0" smtClean="0">
                <a:solidFill>
                  <a:prstClr val="white"/>
                </a:solidFill>
                <a:latin typeface="Arial Narrow"/>
                <a:cs typeface="Arial Narrow"/>
              </a:rPr>
              <a:t>); TN </a:t>
            </a:r>
            <a:r>
              <a:rPr lang="en-US" sz="1000" dirty="0">
                <a:solidFill>
                  <a:prstClr val="white"/>
                </a:solidFill>
                <a:latin typeface="Arial Narrow"/>
                <a:cs typeface="Arial Narrow"/>
              </a:rPr>
              <a:t>- </a:t>
            </a:r>
            <a:r>
              <a:rPr lang="en-US" sz="1000" dirty="0" smtClean="0">
                <a:solidFill>
                  <a:prstClr val="white"/>
                </a:solidFill>
                <a:latin typeface="Arial Narrow"/>
                <a:cs typeface="Arial Narrow"/>
              </a:rPr>
              <a:t>Indemnity/PPO </a:t>
            </a:r>
            <a:r>
              <a:rPr lang="en-US" sz="1000" dirty="0">
                <a:solidFill>
                  <a:prstClr val="white"/>
                </a:solidFill>
                <a:latin typeface="Arial Narrow"/>
                <a:cs typeface="Arial Narrow"/>
              </a:rPr>
              <a:t>- HP-POL69/HC-CER2V1 et al,  DHMO - HP-POL134/HC-CER17V1 et </a:t>
            </a:r>
            <a:r>
              <a:rPr lang="en-US" sz="1000" dirty="0" smtClean="0">
                <a:solidFill>
                  <a:prstClr val="white"/>
                </a:solidFill>
                <a:latin typeface="Arial Narrow"/>
                <a:cs typeface="Arial Narrow"/>
              </a:rPr>
              <a:t>al (CHLIC). </a:t>
            </a:r>
            <a:r>
              <a:rPr lang="en-US" sz="1000" dirty="0">
                <a:solidFill>
                  <a:srgbClr val="FFFFFF"/>
                </a:solidFill>
                <a:latin typeface="Arial Narrow"/>
                <a:cs typeface="Arial Narrow"/>
              </a:rPr>
              <a:t>The Cigna name, logo, and other Cigna marks are owned by Cigna Intellectual Property, Inc. All models are used for illustrative purposes only. </a:t>
            </a:r>
          </a:p>
          <a:p>
            <a:pPr algn="just" defTabSz="457200" eaLnBrk="1" fontAlgn="base" hangingPunct="1">
              <a:spcBef>
                <a:spcPct val="0"/>
              </a:spcBef>
              <a:spcAft>
                <a:spcPct val="0"/>
              </a:spcAft>
            </a:pPr>
            <a:endParaRPr lang="en-US" altLang="en-US" sz="1000" dirty="0">
              <a:solidFill>
                <a:schemeClr val="bg1"/>
              </a:solidFill>
              <a:latin typeface="Arial Narrow" pitchFamily="-84" charset="0"/>
              <a:ea typeface="MS PGothic" pitchFamily="34" charset="-128"/>
            </a:endParaRPr>
          </a:p>
          <a:p>
            <a:pPr algn="just" defTabSz="457200" eaLnBrk="1" fontAlgn="base" hangingPunct="1">
              <a:spcBef>
                <a:spcPct val="0"/>
              </a:spcBef>
              <a:spcAft>
                <a:spcPct val="0"/>
              </a:spcAft>
            </a:pPr>
            <a:r>
              <a:rPr lang="en-US" sz="1000" dirty="0">
                <a:solidFill>
                  <a:schemeClr val="bg1"/>
                </a:solidFill>
                <a:latin typeface="Arial Narrow"/>
                <a:cs typeface="Arial Narrow"/>
              </a:rPr>
              <a:t>886521</a:t>
            </a:r>
            <a:r>
              <a:rPr lang="en-US" altLang="en-US" sz="1000" dirty="0" smtClean="0">
                <a:solidFill>
                  <a:schemeClr val="bg1"/>
                </a:solidFill>
                <a:latin typeface="Arial Narrow" pitchFamily="-84" charset="0"/>
                <a:ea typeface="MS PGothic" pitchFamily="34" charset="-128"/>
              </a:rPr>
              <a:t> </a:t>
            </a:r>
            <a:r>
              <a:rPr lang="en-US" altLang="en-US" sz="1000" dirty="0" smtClean="0">
                <a:solidFill>
                  <a:srgbClr val="FFFFFF"/>
                </a:solidFill>
                <a:latin typeface="Arial Narrow" pitchFamily="-84" charset="0"/>
                <a:ea typeface="MS PGothic" pitchFamily="34" charset="-128"/>
              </a:rPr>
              <a:t>04/16   </a:t>
            </a:r>
            <a:r>
              <a:rPr lang="en-US" altLang="en-US" sz="1000" dirty="0">
                <a:solidFill>
                  <a:srgbClr val="FFFFFF"/>
                </a:solidFill>
                <a:latin typeface="Arial Narrow" pitchFamily="-84" charset="0"/>
                <a:ea typeface="MS PGothic" pitchFamily="34" charset="-128"/>
              </a:rPr>
              <a:t>© </a:t>
            </a:r>
            <a:r>
              <a:rPr lang="en-US" altLang="en-US" sz="1000" dirty="0" smtClean="0">
                <a:solidFill>
                  <a:srgbClr val="FFFFFF"/>
                </a:solidFill>
                <a:latin typeface="Arial Narrow" pitchFamily="-84" charset="0"/>
                <a:ea typeface="MS PGothic" pitchFamily="34" charset="-128"/>
              </a:rPr>
              <a:t>2016 </a:t>
            </a:r>
            <a:r>
              <a:rPr lang="en-US" altLang="en-US" sz="1000" dirty="0">
                <a:solidFill>
                  <a:srgbClr val="FFFFFF"/>
                </a:solidFill>
                <a:latin typeface="Arial Narrow" pitchFamily="-84" charset="0"/>
                <a:ea typeface="MS PGothic" pitchFamily="34" charset="-128"/>
              </a:rPr>
              <a:t>Cigna. Some content provided under license</a:t>
            </a:r>
            <a:r>
              <a:rPr lang="en-US" altLang="en-US" sz="1000" dirty="0" smtClean="0">
                <a:solidFill>
                  <a:srgbClr val="FFFFFF"/>
                </a:solidFill>
                <a:latin typeface="Arial Narrow" pitchFamily="-84" charset="0"/>
                <a:ea typeface="MS PGothic" pitchFamily="34" charset="-128"/>
              </a:rPr>
              <a:t>.</a:t>
            </a:r>
          </a:p>
        </p:txBody>
      </p:sp>
    </p:spTree>
    <p:extLst>
      <p:ext uri="{BB962C8B-B14F-4D97-AF65-F5344CB8AC3E}">
        <p14:creationId xmlns:p14="http://schemas.microsoft.com/office/powerpoint/2010/main" val="2142560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843</Words>
  <Application>Microsoft Macintosh PowerPoint</Application>
  <PresentationFormat>On-screen Show (4:3)</PresentationFormat>
  <Paragraphs>94</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2016-02-29T15:50:59Z</dcterms:created>
  <dcterms:modified xsi:type="dcterms:W3CDTF">2019-01-27T15:54:42Z</dcterms:modified>
</cp:coreProperties>
</file>